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9"/>
  </p:notesMasterIdLst>
  <p:sldIdLst>
    <p:sldId id="256" r:id="rId2"/>
    <p:sldId id="322" r:id="rId3"/>
    <p:sldId id="284" r:id="rId4"/>
    <p:sldId id="294" r:id="rId5"/>
    <p:sldId id="297" r:id="rId6"/>
    <p:sldId id="298" r:id="rId7"/>
    <p:sldId id="300" r:id="rId8"/>
    <p:sldId id="301" r:id="rId9"/>
    <p:sldId id="295" r:id="rId10"/>
    <p:sldId id="296" r:id="rId11"/>
    <p:sldId id="299" r:id="rId12"/>
    <p:sldId id="302" r:id="rId13"/>
    <p:sldId id="303" r:id="rId14"/>
    <p:sldId id="304" r:id="rId15"/>
    <p:sldId id="305" r:id="rId16"/>
    <p:sldId id="324" r:id="rId17"/>
    <p:sldId id="325" r:id="rId18"/>
    <p:sldId id="326" r:id="rId19"/>
    <p:sldId id="327" r:id="rId20"/>
    <p:sldId id="328" r:id="rId21"/>
    <p:sldId id="329" r:id="rId22"/>
    <p:sldId id="330" r:id="rId23"/>
    <p:sldId id="331" r:id="rId24"/>
    <p:sldId id="332" r:id="rId25"/>
    <p:sldId id="333" r:id="rId26"/>
    <p:sldId id="334" r:id="rId27"/>
    <p:sldId id="335" r:id="rId28"/>
    <p:sldId id="336" r:id="rId29"/>
    <p:sldId id="337" r:id="rId30"/>
    <p:sldId id="338" r:id="rId31"/>
    <p:sldId id="339" r:id="rId32"/>
    <p:sldId id="340" r:id="rId33"/>
    <p:sldId id="341" r:id="rId34"/>
    <p:sldId id="342" r:id="rId35"/>
    <p:sldId id="343" r:id="rId36"/>
    <p:sldId id="344" r:id="rId37"/>
    <p:sldId id="32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88" autoAdjust="0"/>
    <p:restoredTop sz="94660"/>
  </p:normalViewPr>
  <p:slideViewPr>
    <p:cSldViewPr snapToGrid="0">
      <p:cViewPr>
        <p:scale>
          <a:sx n="92" d="100"/>
          <a:sy n="92" d="100"/>
        </p:scale>
        <p:origin x="-446" y="-29"/>
      </p:cViewPr>
      <p:guideLst>
        <p:guide orient="horz" pos="2160"/>
        <p:guide pos="3840"/>
      </p:guideLst>
    </p:cSldViewPr>
  </p:slideViewPr>
  <p:notesTextViewPr>
    <p:cViewPr>
      <p:scale>
        <a:sx n="1" d="1"/>
        <a:sy n="1" d="1"/>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AE3E5B-CFBB-4D5A-901D-85FC912345A7}" type="datetimeFigureOut">
              <a:rPr lang="en-US" smtClean="0"/>
              <a:t>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436D91-BC8D-4884-B0DD-BA09D73AE789}" type="slidenum">
              <a:rPr lang="en-US" smtClean="0"/>
              <a:t>‹#›</a:t>
            </a:fld>
            <a:endParaRPr lang="en-US"/>
          </a:p>
        </p:txBody>
      </p:sp>
    </p:spTree>
    <p:extLst>
      <p:ext uri="{BB962C8B-B14F-4D97-AF65-F5344CB8AC3E}">
        <p14:creationId xmlns:p14="http://schemas.microsoft.com/office/powerpoint/2010/main" val="2742933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DBEF20-A39B-4939-A8D0-73BCB31A3D33}" type="datetime1">
              <a:rPr lang="en-US" smtClean="0"/>
              <a:t>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8723FC-7354-4728-99BE-6A2810A92434}" type="datetime1">
              <a:rPr lang="en-US" smtClean="0"/>
              <a:t>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AF7D66-B1BD-40BC-B3D2-EBFA5ADC5775}" type="datetime1">
              <a:rPr lang="en-US" smtClean="0"/>
              <a:t>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B04910-1804-47E1-B19A-3AC6DD07E70C}" type="datetime1">
              <a:rPr lang="en-US" smtClean="0"/>
              <a:t>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A69C8C-DFCD-4F50-8B7D-75511E3528FE}" type="datetime1">
              <a:rPr lang="en-US" smtClean="0"/>
              <a:t>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B9CC95-D0CA-4C82-83F6-2E42BE2E52E0}" type="datetime1">
              <a:rPr lang="en-US" smtClean="0"/>
              <a:t>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A0021-A31D-4EAF-ACC3-76B0558D70C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F107A7-09A8-489F-928E-CDB9F3A1AEF2}" type="datetime1">
              <a:rPr lang="en-US" smtClean="0"/>
              <a:t>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1A0021-A31D-4EAF-ACC3-76B0558D70C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68EF1E-4D2F-48EB-A79B-028149AB3C46}" type="datetime1">
              <a:rPr lang="en-US" smtClean="0"/>
              <a:t>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1A0021-A31D-4EAF-ACC3-76B0558D70C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18F18E-CC7E-422B-A971-5357996E36AC}" type="datetime1">
              <a:rPr lang="en-US" smtClean="0"/>
              <a:t>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1A0021-A31D-4EAF-ACC3-76B0558D70C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383A8B-D819-4150-B46D-D665598F24D4}" type="datetime1">
              <a:rPr lang="en-US" smtClean="0"/>
              <a:t>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A0021-A31D-4EAF-ACC3-76B0558D70C5}" type="slidenum">
              <a:rPr lang="en-US" smtClean="0"/>
              <a:t>‹#›</a:t>
            </a:fld>
            <a:endParaRPr lang="en-US"/>
          </a:p>
        </p:txBody>
      </p:sp>
      <p:sp>
        <p:nvSpPr>
          <p:cNvPr id="9" name="Content Placeholder 8"/>
          <p:cNvSpPr>
            <a:spLocks noGrp="1"/>
          </p:cNvSpPr>
          <p:nvPr>
            <p:ph sz="quarter" idx="13"/>
          </p:nvPr>
        </p:nvSpPr>
        <p:spPr>
          <a:xfrm>
            <a:off x="406400" y="381000"/>
            <a:ext cx="103632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E440E37-BAA9-407C-B675-F0D34D20F68A}" type="datetime1">
              <a:rPr lang="en-US" smtClean="0"/>
              <a:t>1/1/2024</a:t>
            </a:fld>
            <a:endParaRPr lang="en-US"/>
          </a:p>
        </p:txBody>
      </p:sp>
      <p:sp>
        <p:nvSpPr>
          <p:cNvPr id="9" name="Slide Number Placeholder 8"/>
          <p:cNvSpPr>
            <a:spLocks noGrp="1"/>
          </p:cNvSpPr>
          <p:nvPr>
            <p:ph type="sldNum" sz="quarter" idx="11"/>
          </p:nvPr>
        </p:nvSpPr>
        <p:spPr/>
        <p:txBody>
          <a:bodyPr/>
          <a:lstStyle/>
          <a:p>
            <a:fld id="{861A0021-A31D-4EAF-ACC3-76B0558D70C5}"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861A0021-A31D-4EAF-ACC3-76B0558D70C5}" type="slidenum">
              <a:rPr lang="en-US" smtClean="0"/>
              <a:t>‹#›</a:t>
            </a:fld>
            <a:endParaRPr lang="en-US"/>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E68B29A6-AF6B-49BD-813C-0DBB07A6F925}" type="datetime1">
              <a:rPr lang="en-US" smtClean="0"/>
              <a:t>1/1/2024</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niddk.nih.gov/Dictionary/P/pancreas" TargetMode="External"/><Relationship Id="rId2" Type="http://schemas.openxmlformats.org/officeDocument/2006/relationships/hyperlink" Target="https://www.niddk.nih.gov/Dictionary/L/liver" TargetMode="External"/><Relationship Id="rId1" Type="http://schemas.openxmlformats.org/officeDocument/2006/relationships/slideLayout" Target="../slideLayouts/slideLayout1.xml"/><Relationship Id="rId6" Type="http://schemas.openxmlformats.org/officeDocument/2006/relationships/hyperlink" Target="https://www.niddk.nih.gov/Dictionary/E/esophagus" TargetMode="External"/><Relationship Id="rId5" Type="http://schemas.openxmlformats.org/officeDocument/2006/relationships/hyperlink" Target="https://www.niddk.nih.gov/Dictionary/A/anus" TargetMode="External"/><Relationship Id="rId4" Type="http://schemas.openxmlformats.org/officeDocument/2006/relationships/hyperlink" Target="https://www.niddk.nih.gov/Dictionary/G/gastrointestinal-tract" TargetMode="Externa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273556" y="1437316"/>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246040" y="239203"/>
            <a:ext cx="6989349" cy="1138773"/>
          </a:xfrm>
          <a:prstGeom prst="rect">
            <a:avLst/>
          </a:prstGeom>
        </p:spPr>
        <p:txBody>
          <a:bodyPr wrap="none">
            <a:spAutoFit/>
          </a:bodyPr>
          <a:lstStyle/>
          <a:p>
            <a:pPr algn="ctr"/>
            <a:r>
              <a:rPr lang="en-US" sz="3600" b="1" dirty="0"/>
              <a:t>Fundamentals of Nursing </a:t>
            </a:r>
            <a:r>
              <a:rPr lang="en-US" sz="3600" b="1" dirty="0" smtClean="0"/>
              <a:t>(1</a:t>
            </a:r>
            <a:r>
              <a:rPr lang="en-US" sz="3600" b="1" baseline="30000" dirty="0" smtClean="0"/>
              <a:t>st</a:t>
            </a:r>
            <a:r>
              <a:rPr lang="en-US" sz="3600" b="1" dirty="0" smtClean="0"/>
              <a:t> Stage)</a:t>
            </a:r>
          </a:p>
          <a:p>
            <a:pPr algn="ctr"/>
            <a:r>
              <a:rPr lang="en-US" sz="3200" b="1" dirty="0" smtClean="0"/>
              <a:t>Second Semester/ 2022-2023</a:t>
            </a:r>
            <a:endParaRPr lang="en-US" sz="3200" b="1" dirty="0"/>
          </a:p>
        </p:txBody>
      </p:sp>
      <p:sp>
        <p:nvSpPr>
          <p:cNvPr id="3" name="Rectangle 2"/>
          <p:cNvSpPr/>
          <p:nvPr/>
        </p:nvSpPr>
        <p:spPr>
          <a:xfrm>
            <a:off x="5912260" y="4511919"/>
            <a:ext cx="4762780" cy="369332"/>
          </a:xfrm>
          <a:prstGeom prst="rect">
            <a:avLst/>
          </a:prstGeom>
        </p:spPr>
        <p:txBody>
          <a:bodyPr wrap="square">
            <a:spAutoFit/>
          </a:bodyPr>
          <a:lstStyle/>
          <a:p>
            <a:pPr algn="ctr">
              <a:defRPr/>
            </a:pPr>
            <a:r>
              <a:rPr lang="en-US" b="1" smtClean="0">
                <a:latin typeface="Baskerville Old Face" pitchFamily="18" charset="0"/>
                <a:cs typeface="+mj-cs"/>
              </a:rPr>
              <a:t> </a:t>
            </a:r>
            <a:endParaRPr lang="en-GB" b="1" dirty="0">
              <a:latin typeface="Baskerville Old Face" pitchFamily="18" charset="0"/>
              <a:cs typeface="+mj-cs"/>
            </a:endParaRPr>
          </a:p>
        </p:txBody>
      </p:sp>
      <p:pic>
        <p:nvPicPr>
          <p:cNvPr id="16" name="Picture 2" descr="Image result for university of basrah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517" y="195296"/>
            <a:ext cx="1148443" cy="11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xmlns="" id="{4664DB9F-59BB-47A5-8080-662EED16E9E1}"/>
              </a:ext>
            </a:extLst>
          </p:cNvPr>
          <p:cNvSpPr/>
          <p:nvPr/>
        </p:nvSpPr>
        <p:spPr>
          <a:xfrm>
            <a:off x="4959897" y="2055362"/>
            <a:ext cx="6667507" cy="1754326"/>
          </a:xfrm>
          <a:prstGeom prst="rect">
            <a:avLst/>
          </a:prstGeom>
        </p:spPr>
        <p:txBody>
          <a:bodyPr wrap="square">
            <a:spAutoFit/>
          </a:bodyPr>
          <a:lstStyle/>
          <a:p>
            <a:pPr algn="ctr">
              <a:lnSpc>
                <a:spcPct val="150000"/>
              </a:lnSpc>
            </a:pPr>
            <a:r>
              <a:rPr lang="en-US" sz="4000" b="1" dirty="0" smtClean="0">
                <a:solidFill>
                  <a:srgbClr val="FF0000"/>
                </a:solidFill>
                <a:latin typeface="Baskerville Old Face" pitchFamily="18" charset="0"/>
              </a:rPr>
              <a:t>Urinary Elimination</a:t>
            </a:r>
          </a:p>
          <a:p>
            <a:pPr algn="ctr">
              <a:lnSpc>
                <a:spcPct val="150000"/>
              </a:lnSpc>
            </a:pPr>
            <a:r>
              <a:rPr lang="en-US" sz="3200" b="1" dirty="0" smtClean="0"/>
              <a:t>Lecture 3: Theory Part I</a:t>
            </a:r>
            <a:endParaRPr lang="en-US" sz="3200" b="1" dirty="0"/>
          </a:p>
        </p:txBody>
      </p:sp>
      <p:grpSp>
        <p:nvGrpSpPr>
          <p:cNvPr id="17" name="Group 16">
            <a:extLst>
              <a:ext uri="{FF2B5EF4-FFF2-40B4-BE49-F238E27FC236}">
                <a16:creationId xmlns:a16="http://schemas.microsoft.com/office/drawing/2014/main" xmlns="" id="{EF240524-FD1C-4D7A-81C5-EC549C440BAE}"/>
              </a:ext>
            </a:extLst>
          </p:cNvPr>
          <p:cNvGrpSpPr/>
          <p:nvPr/>
        </p:nvGrpSpPr>
        <p:grpSpPr>
          <a:xfrm>
            <a:off x="185529" y="6405382"/>
            <a:ext cx="11633938" cy="369332"/>
            <a:chOff x="185529" y="6405382"/>
            <a:chExt cx="11633938" cy="369332"/>
          </a:xfrm>
        </p:grpSpPr>
        <p:cxnSp>
          <p:nvCxnSpPr>
            <p:cNvPr id="19" name="Straight Connector 18">
              <a:extLst>
                <a:ext uri="{FF2B5EF4-FFF2-40B4-BE49-F238E27FC236}">
                  <a16:creationId xmlns:a16="http://schemas.microsoft.com/office/drawing/2014/main" xmlns="" id="{5BA06214-1B13-4837-BBC6-F80A38D6FFEB}"/>
                </a:ext>
              </a:extLst>
            </p:cNvPr>
            <p:cNvCxnSpPr/>
            <p:nvPr/>
          </p:nvCxnSpPr>
          <p:spPr>
            <a:xfrm flipH="1">
              <a:off x="304800" y="6412317"/>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BBFDE99E-14D5-4903-9CE7-4F43A9CB7AB8}"/>
                </a:ext>
              </a:extLst>
            </p:cNvPr>
            <p:cNvSpPr/>
            <p:nvPr/>
          </p:nvSpPr>
          <p:spPr>
            <a:xfrm>
              <a:off x="185529" y="6405382"/>
              <a:ext cx="7908472" cy="369332"/>
            </a:xfrm>
            <a:prstGeom prst="rect">
              <a:avLst/>
            </a:prstGeom>
          </p:spPr>
          <p:txBody>
            <a:bodyPr wrap="square">
              <a:spAutoFit/>
            </a:bodyPr>
            <a:lstStyle/>
            <a:p>
              <a:pPr>
                <a:defRPr/>
              </a:pPr>
              <a:r>
                <a:rPr lang="en-GB" dirty="0" smtClean="0"/>
                <a:t>University of </a:t>
              </a:r>
              <a:r>
                <a:rPr lang="en-GB" dirty="0" err="1" smtClean="0"/>
                <a:t>Basrah</a:t>
              </a:r>
              <a:r>
                <a:rPr lang="en-GB" dirty="0" smtClean="0"/>
                <a:t> –</a:t>
              </a:r>
              <a:r>
                <a:rPr lang="en-US" dirty="0" smtClean="0"/>
                <a:t>College of Nursing </a:t>
              </a:r>
              <a:r>
                <a:rPr lang="en-GB" dirty="0" smtClean="0"/>
                <a:t>– Fundamentals of Nursing Department </a:t>
              </a:r>
              <a:endParaRPr lang="en-GB" dirty="0"/>
            </a:p>
          </p:txBody>
        </p:sp>
      </p:grpSp>
      <p:sp>
        <p:nvSpPr>
          <p:cNvPr id="4" name="Rectangle 3">
            <a:extLst>
              <a:ext uri="{FF2B5EF4-FFF2-40B4-BE49-F238E27FC236}">
                <a16:creationId xmlns:a16="http://schemas.microsoft.com/office/drawing/2014/main" xmlns="" id="{8619569C-F51C-4D5F-9554-C9384EBEA533}"/>
              </a:ext>
            </a:extLst>
          </p:cNvPr>
          <p:cNvSpPr/>
          <p:nvPr/>
        </p:nvSpPr>
        <p:spPr>
          <a:xfrm>
            <a:off x="495517" y="1844516"/>
            <a:ext cx="4527057" cy="394282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tx1"/>
              </a:solidFill>
            </a:endParaRPr>
          </a:p>
        </p:txBody>
      </p:sp>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4212" y="179187"/>
            <a:ext cx="1659432" cy="1128788"/>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549223" y="1996498"/>
            <a:ext cx="4419643" cy="3638856"/>
          </a:xfrm>
          <a:prstGeom prst="rect">
            <a:avLst/>
          </a:prstGeom>
        </p:spPr>
      </p:pic>
    </p:spTree>
    <p:extLst>
      <p:ext uri="{BB962C8B-B14F-4D97-AF65-F5344CB8AC3E}">
        <p14:creationId xmlns:p14="http://schemas.microsoft.com/office/powerpoint/2010/main" val="1977933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775012" y="227144"/>
            <a:ext cx="8538881" cy="66954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150000"/>
              </a:lnSpc>
              <a:spcAft>
                <a:spcPts val="1000"/>
              </a:spcAft>
            </a:pPr>
            <a:r>
              <a:rPr lang="en-US" sz="2800" b="1" dirty="0" smtClean="0">
                <a:solidFill>
                  <a:schemeClr val="tx1"/>
                </a:solidFill>
                <a:latin typeface="Times New Roman"/>
                <a:ea typeface="Calibri"/>
                <a:cs typeface="Arial"/>
              </a:rPr>
              <a:t>Terms Used To Describe Urinary Problems</a:t>
            </a:r>
            <a:endParaRPr lang="en-US" sz="2800" dirty="0">
              <a:solidFill>
                <a:schemeClr val="tx1"/>
              </a:solidFill>
              <a:ea typeface="Calibri"/>
              <a:cs typeface="Arial"/>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10</a:t>
            </a:r>
            <a:endParaRPr lang="en-US" dirty="0">
              <a:solidFill>
                <a:prstClr val="black"/>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007477622"/>
              </p:ext>
            </p:extLst>
          </p:nvPr>
        </p:nvGraphicFramePr>
        <p:xfrm>
          <a:off x="426027" y="1328460"/>
          <a:ext cx="10452644" cy="4093395"/>
        </p:xfrm>
        <a:graphic>
          <a:graphicData uri="http://schemas.openxmlformats.org/drawingml/2006/table">
            <a:tbl>
              <a:tblPr rtl="1" firstRow="1" bandRow="1">
                <a:tableStyleId>{5940675A-B579-460E-94D1-54222C63F5DA}</a:tableStyleId>
              </a:tblPr>
              <a:tblGrid>
                <a:gridCol w="8121194"/>
                <a:gridCol w="2331450"/>
              </a:tblGrid>
              <a:tr h="654087">
                <a:tc>
                  <a:txBody>
                    <a:bodyPr/>
                    <a:lstStyle/>
                    <a:p>
                      <a:pPr algn="ctr" rtl="1"/>
                      <a:r>
                        <a:rPr lang="en-US" sz="2400" dirty="0" smtClean="0"/>
                        <a:t>Describe</a:t>
                      </a:r>
                      <a:endParaRPr lang="ar-IQ" sz="2400" dirty="0">
                        <a:solidFill>
                          <a:schemeClr val="tx1"/>
                        </a:solidFill>
                        <a:latin typeface="Baskerville Old Face" pitchFamily="18" charset="0"/>
                      </a:endParaRPr>
                    </a:p>
                  </a:txBody>
                  <a:tcPr>
                    <a:solidFill>
                      <a:srgbClr val="FFC000"/>
                    </a:solidFill>
                  </a:tcPr>
                </a:tc>
                <a:tc>
                  <a:txBody>
                    <a:bodyPr/>
                    <a:lstStyle/>
                    <a:p>
                      <a:pPr algn="ctr" rtl="1"/>
                      <a:r>
                        <a:rPr lang="en-US" sz="2400" dirty="0" smtClean="0"/>
                        <a:t>Terms </a:t>
                      </a:r>
                      <a:endParaRPr lang="ar-IQ" sz="2400" dirty="0">
                        <a:solidFill>
                          <a:schemeClr val="tx1"/>
                        </a:solidFill>
                        <a:latin typeface="Baskerville Old Face" pitchFamily="18" charset="0"/>
                      </a:endParaRPr>
                    </a:p>
                  </a:txBody>
                  <a:tcPr>
                    <a:solidFill>
                      <a:srgbClr val="FFC000"/>
                    </a:solidFill>
                  </a:tcPr>
                </a:tc>
              </a:tr>
              <a:tr h="800602">
                <a:tc>
                  <a:txBody>
                    <a:bodyPr/>
                    <a:lstStyle/>
                    <a:p>
                      <a:pPr algn="l" rtl="1"/>
                      <a:r>
                        <a:rPr lang="en-US" sz="2400" dirty="0" smtClean="0"/>
                        <a:t>24-hour urine output is less than 50 mL; synonyms</a:t>
                      </a:r>
                    </a:p>
                    <a:p>
                      <a:pPr algn="l" rtl="1"/>
                      <a:r>
                        <a:rPr lang="en-US" sz="2400" dirty="0" smtClean="0"/>
                        <a:t>are complete kidney shutdown or renal failure</a:t>
                      </a:r>
                      <a:endParaRPr lang="ar-IQ" sz="2400" dirty="0">
                        <a:solidFill>
                          <a:schemeClr val="tx1"/>
                        </a:solidFill>
                        <a:latin typeface="Baskerville Old Face" pitchFamily="18" charset="0"/>
                      </a:endParaRPr>
                    </a:p>
                  </a:txBody>
                  <a:tcPr/>
                </a:tc>
                <a:tc>
                  <a:txBody>
                    <a:bodyPr/>
                    <a:lstStyle/>
                    <a:p>
                      <a:pPr algn="l" rtl="1"/>
                      <a:r>
                        <a:rPr lang="en-US" sz="2400" dirty="0" smtClean="0"/>
                        <a:t>Anuria</a:t>
                      </a:r>
                      <a:endParaRPr lang="ar-IQ" sz="2400" b="1" dirty="0">
                        <a:solidFill>
                          <a:schemeClr val="tx1"/>
                        </a:solidFill>
                        <a:latin typeface="Baskerville Old Face" pitchFamily="18" charset="0"/>
                      </a:endParaRPr>
                    </a:p>
                  </a:txBody>
                  <a:tcPr/>
                </a:tc>
              </a:tr>
              <a:tr h="654087">
                <a:tc>
                  <a:txBody>
                    <a:bodyPr/>
                    <a:lstStyle/>
                    <a:p>
                      <a:pPr algn="l" rtl="1"/>
                      <a:r>
                        <a:rPr lang="en-US" sz="2400" dirty="0" smtClean="0"/>
                        <a:t>Painful or difficult urination</a:t>
                      </a:r>
                      <a:endParaRPr lang="ar-IQ" sz="2400" dirty="0">
                        <a:solidFill>
                          <a:schemeClr val="tx1"/>
                        </a:solidFill>
                        <a:latin typeface="Baskerville Old Face" pitchFamily="18" charset="0"/>
                      </a:endParaRPr>
                    </a:p>
                  </a:txBody>
                  <a:tcPr/>
                </a:tc>
                <a:tc>
                  <a:txBody>
                    <a:bodyPr/>
                    <a:lstStyle/>
                    <a:p>
                      <a:pPr algn="l" rtl="1"/>
                      <a:r>
                        <a:rPr lang="en-US" sz="2400" dirty="0" smtClean="0"/>
                        <a:t>Dysuria</a:t>
                      </a:r>
                      <a:endParaRPr lang="ar-IQ" sz="2400" b="1" dirty="0">
                        <a:solidFill>
                          <a:schemeClr val="tx1"/>
                        </a:solidFill>
                        <a:latin typeface="Baskerville Old Face" pitchFamily="18" charset="0"/>
                      </a:endParaRPr>
                    </a:p>
                  </a:txBody>
                  <a:tcPr/>
                </a:tc>
              </a:tr>
              <a:tr h="654087">
                <a:tc>
                  <a:txBody>
                    <a:bodyPr/>
                    <a:lstStyle/>
                    <a:p>
                      <a:pPr algn="l" rtl="1"/>
                      <a:r>
                        <a:rPr lang="en-US" sz="2400" dirty="0" smtClean="0"/>
                        <a:t>Increased incidence of voiding</a:t>
                      </a:r>
                      <a:endParaRPr lang="ar-IQ" sz="2400" dirty="0">
                        <a:solidFill>
                          <a:schemeClr val="tx1"/>
                        </a:solidFill>
                        <a:latin typeface="Baskerville Old Face" pitchFamily="18" charset="0"/>
                      </a:endParaRPr>
                    </a:p>
                  </a:txBody>
                  <a:tcPr/>
                </a:tc>
                <a:tc>
                  <a:txBody>
                    <a:bodyPr/>
                    <a:lstStyle/>
                    <a:p>
                      <a:pPr algn="l" rtl="1"/>
                      <a:r>
                        <a:rPr lang="en-US" sz="2400" dirty="0" smtClean="0"/>
                        <a:t>Frequency</a:t>
                      </a:r>
                      <a:endParaRPr lang="ar-IQ" sz="2400" b="1" dirty="0">
                        <a:solidFill>
                          <a:schemeClr val="tx1"/>
                        </a:solidFill>
                        <a:latin typeface="Baskerville Old Face" pitchFamily="18" charset="0"/>
                      </a:endParaRPr>
                    </a:p>
                  </a:txBody>
                  <a:tcPr/>
                </a:tc>
              </a:tr>
              <a:tr h="654087">
                <a:tc>
                  <a:txBody>
                    <a:bodyPr/>
                    <a:lstStyle/>
                    <a:p>
                      <a:pPr algn="l" rtl="1"/>
                      <a:r>
                        <a:rPr lang="en-US" sz="2400" dirty="0" smtClean="0"/>
                        <a:t>Presence of sugar in the urine</a:t>
                      </a:r>
                      <a:endParaRPr lang="ar-IQ" sz="2400" dirty="0">
                        <a:solidFill>
                          <a:schemeClr val="tx1"/>
                        </a:solidFill>
                        <a:latin typeface="Baskerville Old Face" pitchFamily="18" charset="0"/>
                      </a:endParaRPr>
                    </a:p>
                  </a:txBody>
                  <a:tcPr/>
                </a:tc>
                <a:tc>
                  <a:txBody>
                    <a:bodyPr/>
                    <a:lstStyle/>
                    <a:p>
                      <a:pPr algn="l" rtl="1"/>
                      <a:r>
                        <a:rPr lang="en-US" sz="2400" dirty="0" smtClean="0"/>
                        <a:t>Glycosuria</a:t>
                      </a:r>
                      <a:endParaRPr lang="ar-IQ" sz="2400" b="1" dirty="0">
                        <a:solidFill>
                          <a:schemeClr val="tx1"/>
                        </a:solidFill>
                        <a:latin typeface="Baskerville Old Face" pitchFamily="18" charset="0"/>
                      </a:endParaRPr>
                    </a:p>
                  </a:txBody>
                  <a:tcPr/>
                </a:tc>
              </a:tr>
              <a:tr h="654087">
                <a:tc>
                  <a:txBody>
                    <a:bodyPr/>
                    <a:lstStyle/>
                    <a:p>
                      <a:pPr algn="l" rtl="1"/>
                      <a:r>
                        <a:rPr lang="en-US" sz="2400" dirty="0" smtClean="0"/>
                        <a:t>Awakening at night to urinate</a:t>
                      </a:r>
                      <a:endParaRPr lang="ar-IQ" sz="2400" dirty="0">
                        <a:solidFill>
                          <a:schemeClr val="tx1"/>
                        </a:solidFill>
                        <a:latin typeface="Baskerville Old Face" pitchFamily="18" charset="0"/>
                      </a:endParaRPr>
                    </a:p>
                  </a:txBody>
                  <a:tcPr/>
                </a:tc>
                <a:tc>
                  <a:txBody>
                    <a:bodyPr/>
                    <a:lstStyle/>
                    <a:p>
                      <a:pPr algn="l" rtl="1"/>
                      <a:r>
                        <a:rPr lang="en-US" sz="2400" dirty="0" err="1" smtClean="0"/>
                        <a:t>Nocturia</a:t>
                      </a:r>
                      <a:endParaRPr lang="ar-IQ" sz="2400" b="1" dirty="0">
                        <a:solidFill>
                          <a:schemeClr val="tx1"/>
                        </a:solidFill>
                        <a:latin typeface="Baskerville Old Face" pitchFamily="18" charset="0"/>
                      </a:endParaRPr>
                    </a:p>
                  </a:txBody>
                  <a:tcPr/>
                </a:tc>
              </a:tr>
            </a:tbl>
          </a:graphicData>
        </a:graphic>
      </p:graphicFrame>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11</a:t>
            </a:r>
            <a:endParaRPr lang="en-US" dirty="0">
              <a:solidFill>
                <a:prstClr val="black"/>
              </a:solidFill>
            </a:endParaRPr>
          </a:p>
        </p:txBody>
      </p:sp>
      <p:sp>
        <p:nvSpPr>
          <p:cNvPr id="5" name="Rectangle 4"/>
          <p:cNvSpPr/>
          <p:nvPr/>
        </p:nvSpPr>
        <p:spPr>
          <a:xfrm>
            <a:off x="712694" y="806823"/>
            <a:ext cx="8431306" cy="1200329"/>
          </a:xfrm>
          <a:prstGeom prst="rect">
            <a:avLst/>
          </a:prstGeom>
        </p:spPr>
        <p:txBody>
          <a:bodyPr wrap="square">
            <a:spAutoFit/>
          </a:bodyPr>
          <a:lstStyle/>
          <a:p>
            <a:endParaRPr lang="en-US" sz="2400" dirty="0" smtClean="0">
              <a:latin typeface="Baskerville Old Face" pitchFamily="18" charset="0"/>
            </a:endParaRPr>
          </a:p>
          <a:p>
            <a:pPr marL="457200" indent="-457200">
              <a:buFont typeface="+mj-lt"/>
              <a:buAutoNum type="arabicPeriod"/>
            </a:pPr>
            <a:endParaRPr lang="en-US" sz="2400" dirty="0">
              <a:latin typeface="Baskerville Old Face" pitchFamily="18" charset="0"/>
            </a:endParaRPr>
          </a:p>
          <a:p>
            <a:r>
              <a:rPr lang="en-US" sz="2400" dirty="0" smtClean="0">
                <a:latin typeface="Baskerville Old Face" pitchFamily="18" charset="0"/>
              </a:rPr>
              <a:t> </a:t>
            </a:r>
            <a:endParaRPr lang="ar-IQ" sz="2400" dirty="0">
              <a:latin typeface="Baskerville Old Face"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566207424"/>
              </p:ext>
            </p:extLst>
          </p:nvPr>
        </p:nvGraphicFramePr>
        <p:xfrm>
          <a:off x="712694" y="484095"/>
          <a:ext cx="10152530" cy="5543517"/>
        </p:xfrm>
        <a:graphic>
          <a:graphicData uri="http://schemas.openxmlformats.org/drawingml/2006/table">
            <a:tbl>
              <a:tblPr rtl="1" firstRow="1" bandRow="1">
                <a:tableStyleId>{5940675A-B579-460E-94D1-54222C63F5DA}</a:tableStyleId>
              </a:tblPr>
              <a:tblGrid>
                <a:gridCol w="7540133"/>
                <a:gridCol w="2612397"/>
              </a:tblGrid>
              <a:tr h="760719">
                <a:tc>
                  <a:txBody>
                    <a:bodyPr/>
                    <a:lstStyle/>
                    <a:p>
                      <a:pPr algn="l" rtl="1"/>
                      <a:r>
                        <a:rPr lang="en-US" sz="2800" dirty="0" smtClean="0"/>
                        <a:t>greatly diminished amount of urine</a:t>
                      </a:r>
                    </a:p>
                    <a:p>
                      <a:pPr algn="l" rtl="1"/>
                      <a:r>
                        <a:rPr lang="en-US" sz="2800" dirty="0" smtClean="0"/>
                        <a:t>voided in a given time; 24-hour urine output is less</a:t>
                      </a:r>
                      <a:r>
                        <a:rPr lang="en-US" sz="2800" baseline="0" dirty="0" smtClean="0"/>
                        <a:t> </a:t>
                      </a:r>
                      <a:r>
                        <a:rPr lang="en-US" sz="2800" dirty="0" smtClean="0"/>
                        <a:t>than 400 mL</a:t>
                      </a:r>
                      <a:endParaRPr lang="ar-IQ" sz="2800" b="0" dirty="0">
                        <a:solidFill>
                          <a:schemeClr val="tx1"/>
                        </a:solidFill>
                        <a:latin typeface="Baskerville Old Face" pitchFamily="18" charset="0"/>
                      </a:endParaRPr>
                    </a:p>
                  </a:txBody>
                  <a:tcPr/>
                </a:tc>
                <a:tc>
                  <a:txBody>
                    <a:bodyPr/>
                    <a:lstStyle/>
                    <a:p>
                      <a:pPr algn="l" rtl="1"/>
                      <a:r>
                        <a:rPr lang="en-US" sz="2800" dirty="0" smtClean="0"/>
                        <a:t>Oliguria</a:t>
                      </a:r>
                      <a:endParaRPr lang="ar-IQ" sz="2800" b="1" dirty="0">
                        <a:solidFill>
                          <a:schemeClr val="tx1"/>
                        </a:solidFill>
                        <a:latin typeface="Baskerville Old Face" pitchFamily="18" charset="0"/>
                      </a:endParaRPr>
                    </a:p>
                  </a:txBody>
                  <a:tcPr/>
                </a:tc>
              </a:tr>
              <a:tr h="760719">
                <a:tc>
                  <a:txBody>
                    <a:bodyPr/>
                    <a:lstStyle/>
                    <a:p>
                      <a:pPr algn="l" rtl="1"/>
                      <a:r>
                        <a:rPr lang="en-US" sz="2800" dirty="0" smtClean="0"/>
                        <a:t>Excessive output of urine (diuresis)</a:t>
                      </a:r>
                      <a:endParaRPr lang="ar-IQ" sz="2800" dirty="0">
                        <a:solidFill>
                          <a:schemeClr val="tx1"/>
                        </a:solidFill>
                        <a:latin typeface="Baskerville Old Face" pitchFamily="18" charset="0"/>
                      </a:endParaRPr>
                    </a:p>
                  </a:txBody>
                  <a:tcPr/>
                </a:tc>
                <a:tc>
                  <a:txBody>
                    <a:bodyPr/>
                    <a:lstStyle/>
                    <a:p>
                      <a:pPr algn="l" rtl="1"/>
                      <a:r>
                        <a:rPr lang="en-US" sz="2800" dirty="0" smtClean="0"/>
                        <a:t>Polyuria</a:t>
                      </a:r>
                      <a:endParaRPr lang="ar-IQ" sz="2800" b="1" dirty="0">
                        <a:solidFill>
                          <a:schemeClr val="tx1"/>
                        </a:solidFill>
                        <a:latin typeface="Baskerville Old Face" pitchFamily="18" charset="0"/>
                      </a:endParaRPr>
                    </a:p>
                  </a:txBody>
                  <a:tcPr/>
                </a:tc>
              </a:tr>
              <a:tr h="760719">
                <a:tc>
                  <a:txBody>
                    <a:bodyPr/>
                    <a:lstStyle/>
                    <a:p>
                      <a:pPr algn="l" rtl="1"/>
                      <a:r>
                        <a:rPr lang="en-US" sz="2800" dirty="0" smtClean="0"/>
                        <a:t>Protein in the urine; indication of kidney</a:t>
                      </a:r>
                    </a:p>
                    <a:p>
                      <a:pPr algn="l" rtl="1"/>
                      <a:r>
                        <a:rPr lang="en-US" sz="2800" dirty="0" smtClean="0"/>
                        <a:t>disease</a:t>
                      </a:r>
                      <a:endParaRPr lang="ar-IQ" sz="2800" dirty="0">
                        <a:solidFill>
                          <a:schemeClr val="tx1"/>
                        </a:solidFill>
                        <a:latin typeface="Baskerville Old Face" pitchFamily="18" charset="0"/>
                      </a:endParaRPr>
                    </a:p>
                  </a:txBody>
                  <a:tcPr/>
                </a:tc>
                <a:tc>
                  <a:txBody>
                    <a:bodyPr/>
                    <a:lstStyle/>
                    <a:p>
                      <a:pPr algn="l" rtl="1"/>
                      <a:r>
                        <a:rPr lang="en-US" sz="2800" dirty="0" smtClean="0"/>
                        <a:t>Proteinuria</a:t>
                      </a:r>
                      <a:endParaRPr lang="ar-IQ" sz="2800" b="1" dirty="0">
                        <a:solidFill>
                          <a:schemeClr val="tx1"/>
                        </a:solidFill>
                        <a:latin typeface="Baskerville Old Face" pitchFamily="18" charset="0"/>
                      </a:endParaRPr>
                    </a:p>
                  </a:txBody>
                  <a:tcPr/>
                </a:tc>
              </a:tr>
              <a:tr h="760719">
                <a:tc>
                  <a:txBody>
                    <a:bodyPr/>
                    <a:lstStyle/>
                    <a:p>
                      <a:pPr algn="l" rtl="1"/>
                      <a:r>
                        <a:rPr lang="en-US" sz="2800" dirty="0" smtClean="0"/>
                        <a:t>Pus in the urine; urine appears cloudy</a:t>
                      </a:r>
                      <a:endParaRPr lang="ar-IQ" sz="2800" dirty="0">
                        <a:solidFill>
                          <a:schemeClr val="tx1"/>
                        </a:solidFill>
                        <a:latin typeface="Baskerville Old Face" pitchFamily="18" charset="0"/>
                      </a:endParaRPr>
                    </a:p>
                  </a:txBody>
                  <a:tcPr/>
                </a:tc>
                <a:tc>
                  <a:txBody>
                    <a:bodyPr/>
                    <a:lstStyle/>
                    <a:p>
                      <a:pPr algn="l" rtl="1"/>
                      <a:r>
                        <a:rPr lang="en-US" sz="2800" dirty="0" err="1" smtClean="0"/>
                        <a:t>Pyuria</a:t>
                      </a:r>
                      <a:endParaRPr lang="ar-IQ" sz="2800" b="1" dirty="0">
                        <a:solidFill>
                          <a:schemeClr val="tx1"/>
                        </a:solidFill>
                        <a:latin typeface="Baskerville Old Face" pitchFamily="18" charset="0"/>
                      </a:endParaRPr>
                    </a:p>
                  </a:txBody>
                  <a:tcPr/>
                </a:tc>
              </a:tr>
              <a:tr h="760719">
                <a:tc>
                  <a:txBody>
                    <a:bodyPr/>
                    <a:lstStyle/>
                    <a:p>
                      <a:pPr algn="l" rtl="1"/>
                      <a:r>
                        <a:rPr lang="en-US" sz="2800" dirty="0" smtClean="0"/>
                        <a:t>Strong desire to void</a:t>
                      </a:r>
                      <a:endParaRPr lang="ar-IQ" sz="2800" dirty="0">
                        <a:solidFill>
                          <a:schemeClr val="tx1"/>
                        </a:solidFill>
                        <a:latin typeface="Baskerville Old Face" pitchFamily="18" charset="0"/>
                      </a:endParaRPr>
                    </a:p>
                  </a:txBody>
                  <a:tcPr/>
                </a:tc>
                <a:tc>
                  <a:txBody>
                    <a:bodyPr/>
                    <a:lstStyle/>
                    <a:p>
                      <a:pPr algn="l" rtl="1"/>
                      <a:r>
                        <a:rPr lang="en-US" sz="2800" dirty="0" smtClean="0"/>
                        <a:t>Urgency</a:t>
                      </a:r>
                      <a:endParaRPr lang="ar-IQ" sz="2800" b="1" dirty="0">
                        <a:solidFill>
                          <a:schemeClr val="tx1"/>
                        </a:solidFill>
                        <a:latin typeface="Baskerville Old Face" pitchFamily="18" charset="0"/>
                      </a:endParaRPr>
                    </a:p>
                  </a:txBody>
                  <a:tcPr/>
                </a:tc>
              </a:tr>
              <a:tr h="760719">
                <a:tc>
                  <a:txBody>
                    <a:bodyPr/>
                    <a:lstStyle/>
                    <a:p>
                      <a:pPr algn="l" rtl="1"/>
                      <a:r>
                        <a:rPr lang="en-US" sz="2800" dirty="0" smtClean="0"/>
                        <a:t>Involuntary loss of urine</a:t>
                      </a:r>
                      <a:endParaRPr lang="ar-IQ" sz="2800" dirty="0">
                        <a:solidFill>
                          <a:schemeClr val="tx1"/>
                        </a:solidFill>
                        <a:latin typeface="Baskerville Old Face" pitchFamily="18" charset="0"/>
                      </a:endParaRPr>
                    </a:p>
                  </a:txBody>
                  <a:tcPr/>
                </a:tc>
                <a:tc>
                  <a:txBody>
                    <a:bodyPr/>
                    <a:lstStyle/>
                    <a:p>
                      <a:pPr algn="l" rtl="1"/>
                      <a:r>
                        <a:rPr lang="en-US" sz="2800" dirty="0" smtClean="0"/>
                        <a:t>Urinary incontinence</a:t>
                      </a:r>
                      <a:endParaRPr lang="ar-IQ" sz="2800" b="1" dirty="0">
                        <a:solidFill>
                          <a:schemeClr val="tx1"/>
                        </a:solidFill>
                        <a:latin typeface="Baskerville Old Face" pitchFamily="18" charset="0"/>
                      </a:endParaRPr>
                    </a:p>
                  </a:txBody>
                  <a:tcPr/>
                </a:tc>
              </a:tr>
            </a:tbl>
          </a:graphicData>
        </a:graphic>
      </p:graphicFrame>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12</a:t>
            </a:r>
            <a:endParaRPr lang="en-US" dirty="0">
              <a:solidFill>
                <a:prstClr val="black"/>
              </a:solidFill>
            </a:endParaRPr>
          </a:p>
        </p:txBody>
      </p:sp>
      <p:sp>
        <p:nvSpPr>
          <p:cNvPr id="7" name="شكل بيضاوي 6"/>
          <p:cNvSpPr/>
          <p:nvPr/>
        </p:nvSpPr>
        <p:spPr>
          <a:xfrm>
            <a:off x="1828800" y="215153"/>
            <a:ext cx="7732059" cy="1306390"/>
          </a:xfrm>
          <a:prstGeom prst="ellipse">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lvl="0" algn="ctr">
              <a:lnSpc>
                <a:spcPct val="115000"/>
              </a:lnSpc>
              <a:spcAft>
                <a:spcPts val="1000"/>
              </a:spcAft>
              <a:defRPr/>
            </a:pPr>
            <a:r>
              <a:rPr lang="en-US" sz="2800" b="1" kern="0" dirty="0" smtClean="0">
                <a:solidFill>
                  <a:schemeClr val="tx1"/>
                </a:solidFill>
                <a:latin typeface="Times New Roman"/>
                <a:ea typeface="Calibri"/>
                <a:cs typeface="Arial"/>
              </a:rPr>
              <a:t>Nursing Process For</a:t>
            </a:r>
          </a:p>
          <a:p>
            <a:pPr lvl="0" algn="ctr">
              <a:lnSpc>
                <a:spcPct val="115000"/>
              </a:lnSpc>
              <a:spcAft>
                <a:spcPts val="1000"/>
              </a:spcAft>
              <a:defRPr/>
            </a:pPr>
            <a:r>
              <a:rPr lang="en-US" sz="2800" b="1" kern="0" dirty="0" smtClean="0">
                <a:solidFill>
                  <a:schemeClr val="tx1"/>
                </a:solidFill>
                <a:latin typeface="Times New Roman"/>
                <a:ea typeface="Calibri"/>
                <a:cs typeface="Arial"/>
              </a:rPr>
              <a:t>Urinary Elimination</a:t>
            </a:r>
            <a:endParaRPr kumimoji="0" lang="en-US" sz="2800" b="0" i="0" u="none" strike="noStrike" kern="0" cap="none" spc="0" normalizeH="0" baseline="0" noProof="0" dirty="0">
              <a:ln>
                <a:noFill/>
              </a:ln>
              <a:solidFill>
                <a:schemeClr val="tx1"/>
              </a:solidFill>
              <a:effectLst/>
              <a:uLnTx/>
              <a:uFillTx/>
              <a:latin typeface="Calibri"/>
              <a:ea typeface="Calibri"/>
              <a:cs typeface="Arial"/>
            </a:endParaRPr>
          </a:p>
        </p:txBody>
      </p:sp>
      <p:sp>
        <p:nvSpPr>
          <p:cNvPr id="5" name="مستطيل 4"/>
          <p:cNvSpPr/>
          <p:nvPr/>
        </p:nvSpPr>
        <p:spPr>
          <a:xfrm>
            <a:off x="914401" y="1721842"/>
            <a:ext cx="9989204" cy="3060325"/>
          </a:xfrm>
          <a:prstGeom prst="rect">
            <a:avLst/>
          </a:prstGeom>
        </p:spPr>
        <p:txBody>
          <a:bodyPr wrap="square">
            <a:spAutoFit/>
          </a:bodyPr>
          <a:lstStyle/>
          <a:p>
            <a:pPr algn="just">
              <a:lnSpc>
                <a:spcPct val="115000"/>
              </a:lnSpc>
              <a:spcAft>
                <a:spcPts val="1000"/>
              </a:spcAft>
            </a:pPr>
            <a:r>
              <a:rPr lang="en-US" sz="2800" b="1" u="sng" dirty="0">
                <a:solidFill>
                  <a:srgbClr val="0070C0"/>
                </a:solidFill>
                <a:latin typeface="Times New Roman"/>
                <a:ea typeface="Calibri"/>
                <a:cs typeface="Arial"/>
              </a:rPr>
              <a:t>Assessing</a:t>
            </a:r>
          </a:p>
          <a:p>
            <a:pPr marL="342900" indent="-342900" algn="just">
              <a:lnSpc>
                <a:spcPct val="150000"/>
              </a:lnSpc>
              <a:spcAft>
                <a:spcPts val="1000"/>
              </a:spcAft>
              <a:buFont typeface="Wingdings" pitchFamily="2" charset="2"/>
              <a:buChar char="v"/>
            </a:pPr>
            <a:r>
              <a:rPr lang="en-US" sz="2400" dirty="0" smtClean="0">
                <a:latin typeface="Times New Roman"/>
                <a:ea typeface="Calibri"/>
                <a:cs typeface="Arial"/>
              </a:rPr>
              <a:t> </a:t>
            </a:r>
            <a:r>
              <a:rPr lang="en-US" sz="2400" dirty="0">
                <a:latin typeface="Times New Roman"/>
                <a:ea typeface="Calibri"/>
                <a:cs typeface="Arial"/>
              </a:rPr>
              <a:t>Collection of data about the patient’s voiding </a:t>
            </a:r>
            <a:r>
              <a:rPr lang="en-US" sz="2400" dirty="0" smtClean="0">
                <a:latin typeface="Times New Roman"/>
                <a:ea typeface="Calibri"/>
                <a:cs typeface="Arial"/>
              </a:rPr>
              <a:t>patterns, habits</a:t>
            </a:r>
            <a:r>
              <a:rPr lang="en-US" sz="2400" dirty="0">
                <a:latin typeface="Times New Roman"/>
                <a:ea typeface="Calibri"/>
                <a:cs typeface="Arial"/>
              </a:rPr>
              <a:t>, and difficulties and a history of current or </a:t>
            </a:r>
            <a:r>
              <a:rPr lang="en-US" sz="2400" dirty="0" smtClean="0">
                <a:latin typeface="Times New Roman"/>
                <a:ea typeface="Calibri"/>
                <a:cs typeface="Arial"/>
              </a:rPr>
              <a:t>past urinary problems.</a:t>
            </a:r>
            <a:endParaRPr lang="en-US" sz="2400" dirty="0">
              <a:latin typeface="Times New Roman"/>
              <a:ea typeface="Calibri"/>
              <a:cs typeface="Arial"/>
            </a:endParaRPr>
          </a:p>
          <a:p>
            <a:pPr marL="342900" indent="-342900" algn="just">
              <a:lnSpc>
                <a:spcPct val="150000"/>
              </a:lnSpc>
              <a:spcAft>
                <a:spcPts val="1000"/>
              </a:spcAft>
              <a:buFont typeface="Wingdings" pitchFamily="2" charset="2"/>
              <a:buChar char="v"/>
            </a:pPr>
            <a:r>
              <a:rPr lang="en-US" sz="2400" dirty="0" smtClean="0">
                <a:latin typeface="Times New Roman"/>
                <a:ea typeface="Calibri"/>
                <a:cs typeface="Arial"/>
              </a:rPr>
              <a:t> </a:t>
            </a:r>
            <a:r>
              <a:rPr lang="en-US" sz="2400" dirty="0">
                <a:latin typeface="Times New Roman"/>
                <a:ea typeface="Calibri"/>
                <a:cs typeface="Arial"/>
              </a:rPr>
              <a:t>Physical examination of the bladder, if </a:t>
            </a:r>
            <a:r>
              <a:rPr lang="en-US" sz="2400" dirty="0" smtClean="0">
                <a:latin typeface="Times New Roman"/>
                <a:ea typeface="Calibri"/>
                <a:cs typeface="Arial"/>
              </a:rPr>
              <a:t>indicated, and </a:t>
            </a:r>
            <a:r>
              <a:rPr lang="en-US" sz="2400" dirty="0">
                <a:latin typeface="Times New Roman"/>
                <a:ea typeface="Calibri"/>
                <a:cs typeface="Arial"/>
              </a:rPr>
              <a:t>urethral meatus; assessment of skin integrity </a:t>
            </a:r>
            <a:r>
              <a:rPr lang="en-US" sz="2400" dirty="0" smtClean="0">
                <a:latin typeface="Times New Roman"/>
                <a:ea typeface="Calibri"/>
                <a:cs typeface="Arial"/>
              </a:rPr>
              <a:t>and hydration</a:t>
            </a:r>
            <a:r>
              <a:rPr lang="en-US" sz="2400" dirty="0">
                <a:latin typeface="Times New Roman"/>
                <a:ea typeface="Calibri"/>
                <a:cs typeface="Arial"/>
              </a:rPr>
              <a:t>; and examination of the </a:t>
            </a:r>
            <a:r>
              <a:rPr lang="en-US" sz="2400" dirty="0" smtClean="0">
                <a:latin typeface="Times New Roman"/>
                <a:ea typeface="Calibri"/>
                <a:cs typeface="Arial"/>
              </a:rPr>
              <a:t>urine.</a:t>
            </a:r>
            <a:endParaRPr lang="en-US" sz="2400" dirty="0">
              <a:latin typeface="Times New Roman"/>
              <a:ea typeface="Calibri"/>
              <a:cs typeface="Arial"/>
            </a:endParaRP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3" y="697791"/>
            <a:ext cx="9963712" cy="6001643"/>
          </a:xfrm>
          <a:prstGeom prst="rect">
            <a:avLst/>
          </a:prstGeom>
        </p:spPr>
        <p:txBody>
          <a:bodyPr wrap="square">
            <a:spAutoFit/>
          </a:bodyPr>
          <a:lstStyle/>
          <a:p>
            <a:pPr algn="just">
              <a:lnSpc>
                <a:spcPct val="150000"/>
              </a:lnSpc>
            </a:pPr>
            <a:r>
              <a:rPr lang="en-US" sz="2800" b="1" u="sng" dirty="0">
                <a:solidFill>
                  <a:srgbClr val="0070C0"/>
                </a:solidFill>
                <a:latin typeface="Times New Roman" panose="02020603050405020304" pitchFamily="18" charset="0"/>
                <a:ea typeface="Times New Roman" panose="02020603050405020304" pitchFamily="18" charset="0"/>
              </a:rPr>
              <a:t>Nursing </a:t>
            </a:r>
            <a:r>
              <a:rPr lang="en-US" sz="2800" b="1" u="sng" dirty="0" smtClean="0">
                <a:solidFill>
                  <a:srgbClr val="0070C0"/>
                </a:solidFill>
                <a:latin typeface="Times New Roman" panose="02020603050405020304" pitchFamily="18" charset="0"/>
                <a:ea typeface="Times New Roman" panose="02020603050405020304" pitchFamily="18" charset="0"/>
              </a:rPr>
              <a:t>Diagnoses</a:t>
            </a:r>
          </a:p>
          <a:p>
            <a:pPr marL="457200" indent="-457200" algn="just">
              <a:lnSpc>
                <a:spcPct val="150000"/>
              </a:lnSpc>
              <a:buFont typeface="+mj-lt"/>
              <a:buAutoNum type="arabicPeriod"/>
            </a:pPr>
            <a:r>
              <a:rPr lang="en-US" sz="2400" dirty="0">
                <a:solidFill>
                  <a:prstClr val="black"/>
                </a:solidFill>
                <a:latin typeface="Times New Roman" panose="02020603050405020304" pitchFamily="18" charset="0"/>
                <a:ea typeface="Times New Roman" panose="02020603050405020304" pitchFamily="18" charset="0"/>
              </a:rPr>
              <a:t>Impaired Urinary Elimination R/T </a:t>
            </a:r>
            <a:r>
              <a:rPr lang="en-US" sz="2400" dirty="0" smtClean="0">
                <a:solidFill>
                  <a:prstClr val="black"/>
                </a:solidFill>
                <a:latin typeface="Times New Roman" panose="02020603050405020304" pitchFamily="18" charset="0"/>
                <a:ea typeface="Times New Roman" panose="02020603050405020304" pitchFamily="18" charset="0"/>
              </a:rPr>
              <a:t>multiple </a:t>
            </a:r>
            <a:r>
              <a:rPr lang="en-US" sz="2400" dirty="0">
                <a:solidFill>
                  <a:prstClr val="black"/>
                </a:solidFill>
                <a:latin typeface="Times New Roman" panose="02020603050405020304" pitchFamily="18" charset="0"/>
                <a:ea typeface="Times New Roman" panose="02020603050405020304" pitchFamily="18" charset="0"/>
              </a:rPr>
              <a:t>causality manifested by Urinary tract </a:t>
            </a:r>
            <a:r>
              <a:rPr lang="en-US" sz="2400" dirty="0" smtClean="0">
                <a:solidFill>
                  <a:prstClr val="black"/>
                </a:solidFill>
                <a:latin typeface="Times New Roman" panose="02020603050405020304" pitchFamily="18" charset="0"/>
                <a:ea typeface="Times New Roman" panose="02020603050405020304" pitchFamily="18" charset="0"/>
              </a:rPr>
              <a:t>infection.</a:t>
            </a:r>
          </a:p>
          <a:p>
            <a:pPr marL="457200" indent="-457200" algn="just">
              <a:lnSpc>
                <a:spcPct val="150000"/>
              </a:lnSpc>
              <a:buFont typeface="+mj-lt"/>
              <a:buAutoNum type="arabicPeriod"/>
            </a:pPr>
            <a:r>
              <a:rPr lang="en-US" sz="2400" dirty="0">
                <a:solidFill>
                  <a:prstClr val="black"/>
                </a:solidFill>
                <a:latin typeface="Times New Roman" panose="02020603050405020304" pitchFamily="18" charset="0"/>
                <a:ea typeface="Times New Roman" panose="02020603050405020304" pitchFamily="18" charset="0"/>
              </a:rPr>
              <a:t>Functional </a:t>
            </a:r>
            <a:r>
              <a:rPr lang="en-US" sz="2400" dirty="0" smtClean="0">
                <a:solidFill>
                  <a:prstClr val="black"/>
                </a:solidFill>
                <a:latin typeface="Times New Roman" panose="02020603050405020304" pitchFamily="18" charset="0"/>
                <a:ea typeface="Times New Roman" panose="02020603050405020304" pitchFamily="18" charset="0"/>
              </a:rPr>
              <a:t>Urinary Incontinence R/T weakened </a:t>
            </a:r>
            <a:r>
              <a:rPr lang="en-US" sz="2400" dirty="0">
                <a:solidFill>
                  <a:prstClr val="black"/>
                </a:solidFill>
                <a:latin typeface="Times New Roman" panose="02020603050405020304" pitchFamily="18" charset="0"/>
                <a:ea typeface="Times New Roman" panose="02020603050405020304" pitchFamily="18" charset="0"/>
              </a:rPr>
              <a:t>supporting pelvic structure manifested by Neuromuscular </a:t>
            </a:r>
            <a:r>
              <a:rPr lang="en-US" sz="2400" dirty="0" smtClean="0">
                <a:solidFill>
                  <a:prstClr val="black"/>
                </a:solidFill>
                <a:latin typeface="Times New Roman" panose="02020603050405020304" pitchFamily="18" charset="0"/>
                <a:ea typeface="Times New Roman" panose="02020603050405020304" pitchFamily="18" charset="0"/>
              </a:rPr>
              <a:t>impairment. </a:t>
            </a:r>
          </a:p>
          <a:p>
            <a:pPr marL="457200" indent="-457200" algn="just">
              <a:lnSpc>
                <a:spcPct val="150000"/>
              </a:lnSpc>
              <a:buFont typeface="+mj-lt"/>
              <a:buAutoNum type="arabicPeriod"/>
            </a:pPr>
            <a:r>
              <a:rPr lang="en-US" sz="2400" dirty="0">
                <a:solidFill>
                  <a:prstClr val="black"/>
                </a:solidFill>
                <a:latin typeface="Times New Roman" panose="02020603050405020304" pitchFamily="18" charset="0"/>
                <a:ea typeface="Times New Roman" panose="02020603050405020304" pitchFamily="18" charset="0"/>
              </a:rPr>
              <a:t>Stress Urinary Incontinence </a:t>
            </a:r>
            <a:r>
              <a:rPr lang="en-US" sz="2400" dirty="0" smtClean="0">
                <a:solidFill>
                  <a:prstClr val="black"/>
                </a:solidFill>
                <a:latin typeface="Times New Roman" panose="02020603050405020304" pitchFamily="18" charset="0"/>
                <a:ea typeface="Times New Roman" panose="02020603050405020304" pitchFamily="18" charset="0"/>
              </a:rPr>
              <a:t>R/T weak </a:t>
            </a:r>
            <a:r>
              <a:rPr lang="en-US" sz="2400" dirty="0">
                <a:solidFill>
                  <a:prstClr val="black"/>
                </a:solidFill>
                <a:latin typeface="Times New Roman" panose="02020603050405020304" pitchFamily="18" charset="0"/>
                <a:ea typeface="Times New Roman" panose="02020603050405020304" pitchFamily="18" charset="0"/>
              </a:rPr>
              <a:t>pelvic floor muscles manifested </a:t>
            </a:r>
            <a:r>
              <a:rPr lang="en-US" sz="2400" dirty="0" smtClean="0">
                <a:solidFill>
                  <a:prstClr val="black"/>
                </a:solidFill>
                <a:latin typeface="Times New Roman" panose="02020603050405020304" pitchFamily="18" charset="0"/>
                <a:ea typeface="Times New Roman" panose="02020603050405020304" pitchFamily="18" charset="0"/>
              </a:rPr>
              <a:t>by Increase </a:t>
            </a:r>
            <a:r>
              <a:rPr lang="en-US" sz="2400" dirty="0">
                <a:solidFill>
                  <a:prstClr val="black"/>
                </a:solidFill>
                <a:latin typeface="Times New Roman" panose="02020603050405020304" pitchFamily="18" charset="0"/>
                <a:ea typeface="Times New Roman" panose="02020603050405020304" pitchFamily="18" charset="0"/>
              </a:rPr>
              <a:t>in intra-abdominal pressure </a:t>
            </a:r>
            <a:r>
              <a:rPr lang="en-US" sz="2400" dirty="0" smtClean="0">
                <a:solidFill>
                  <a:prstClr val="black"/>
                </a:solidFill>
                <a:latin typeface="Times New Roman" panose="02020603050405020304" pitchFamily="18" charset="0"/>
                <a:ea typeface="Times New Roman" panose="02020603050405020304" pitchFamily="18" charset="0"/>
              </a:rPr>
              <a:t>.</a:t>
            </a:r>
          </a:p>
          <a:p>
            <a:pPr marL="457200" indent="-457200" algn="just">
              <a:lnSpc>
                <a:spcPct val="150000"/>
              </a:lnSpc>
              <a:buFont typeface="+mj-lt"/>
              <a:buAutoNum type="arabicPeriod"/>
            </a:pPr>
            <a:r>
              <a:rPr lang="en-US" sz="2400" dirty="0">
                <a:solidFill>
                  <a:prstClr val="black"/>
                </a:solidFill>
                <a:latin typeface="Times New Roman" panose="02020603050405020304" pitchFamily="18" charset="0"/>
                <a:ea typeface="Times New Roman" panose="02020603050405020304" pitchFamily="18" charset="0"/>
              </a:rPr>
              <a:t>Urinary Retention R/T be developed manifested by Blockage in urinary </a:t>
            </a:r>
            <a:r>
              <a:rPr lang="en-US" sz="2400" dirty="0" smtClean="0">
                <a:solidFill>
                  <a:prstClr val="black"/>
                </a:solidFill>
                <a:latin typeface="Times New Roman" panose="02020603050405020304" pitchFamily="18" charset="0"/>
                <a:ea typeface="Times New Roman" panose="02020603050405020304" pitchFamily="18" charset="0"/>
              </a:rPr>
              <a:t>tract. </a:t>
            </a:r>
          </a:p>
          <a:p>
            <a:pPr algn="just">
              <a:lnSpc>
                <a:spcPct val="150000"/>
              </a:lnSpc>
            </a:pPr>
            <a:r>
              <a:rPr lang="en-US" sz="3600" i="1" dirty="0" smtClean="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13</a:t>
            </a:r>
            <a:endParaRPr lang="en-US" dirty="0">
              <a:solidFill>
                <a:prstClr val="black"/>
              </a:solidFill>
            </a:endParaRP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14</a:t>
            </a:r>
            <a:endParaRPr lang="en-US" dirty="0">
              <a:solidFill>
                <a:prstClr val="black"/>
              </a:solidFill>
            </a:endParaRPr>
          </a:p>
        </p:txBody>
      </p:sp>
      <p:sp>
        <p:nvSpPr>
          <p:cNvPr id="6" name="Rectangle 5"/>
          <p:cNvSpPr/>
          <p:nvPr/>
        </p:nvSpPr>
        <p:spPr>
          <a:xfrm>
            <a:off x="394446" y="1194281"/>
            <a:ext cx="11335373" cy="4559069"/>
          </a:xfrm>
          <a:prstGeom prst="rect">
            <a:avLst/>
          </a:prstGeom>
        </p:spPr>
        <p:txBody>
          <a:bodyPr wrap="square">
            <a:spAutoFit/>
          </a:bodyPr>
          <a:lstStyle/>
          <a:p>
            <a:pPr>
              <a:lnSpc>
                <a:spcPct val="150000"/>
              </a:lnSpc>
            </a:pPr>
            <a:r>
              <a:rPr lang="en-US" sz="2800" b="1" u="sng" dirty="0">
                <a:solidFill>
                  <a:srgbClr val="0070C0"/>
                </a:solidFill>
                <a:latin typeface="Baskerville Old Face" pitchFamily="18" charset="0"/>
              </a:rPr>
              <a:t>Planning</a:t>
            </a:r>
          </a:p>
          <a:p>
            <a:pPr>
              <a:lnSpc>
                <a:spcPct val="150000"/>
              </a:lnSpc>
            </a:pPr>
            <a:r>
              <a:rPr lang="en-US" sz="2400" dirty="0">
                <a:latin typeface="Baskerville Old Face" pitchFamily="18" charset="0"/>
              </a:rPr>
              <a:t>Nursing interventions should support planned patient outcomes.</a:t>
            </a:r>
          </a:p>
          <a:p>
            <a:pPr>
              <a:lnSpc>
                <a:spcPct val="150000"/>
              </a:lnSpc>
            </a:pPr>
            <a:r>
              <a:rPr lang="en-US" sz="2400" dirty="0">
                <a:latin typeface="Baskerville Old Face" pitchFamily="18" charset="0"/>
              </a:rPr>
              <a:t>The patient will:</a:t>
            </a:r>
          </a:p>
          <a:p>
            <a:pPr marL="457200" indent="-457200">
              <a:lnSpc>
                <a:spcPct val="150000"/>
              </a:lnSpc>
              <a:buFont typeface="+mj-lt"/>
              <a:buAutoNum type="arabicPeriod"/>
            </a:pPr>
            <a:r>
              <a:rPr lang="en-US" sz="2400" dirty="0" smtClean="0">
                <a:latin typeface="Baskerville Old Face" pitchFamily="18" charset="0"/>
              </a:rPr>
              <a:t> </a:t>
            </a:r>
            <a:r>
              <a:rPr lang="en-US" sz="2400" dirty="0">
                <a:latin typeface="Baskerville Old Face" pitchFamily="18" charset="0"/>
              </a:rPr>
              <a:t>Produce urine output about equal to fluid intake</a:t>
            </a:r>
          </a:p>
          <a:p>
            <a:pPr marL="457200" indent="-457200">
              <a:lnSpc>
                <a:spcPct val="150000"/>
              </a:lnSpc>
              <a:buFont typeface="+mj-lt"/>
              <a:buAutoNum type="arabicPeriod"/>
            </a:pPr>
            <a:r>
              <a:rPr lang="en-US" sz="2400" dirty="0" smtClean="0">
                <a:latin typeface="Baskerville Old Face" pitchFamily="18" charset="0"/>
              </a:rPr>
              <a:t> </a:t>
            </a:r>
            <a:r>
              <a:rPr lang="en-US" sz="2400" dirty="0">
                <a:latin typeface="Baskerville Old Face" pitchFamily="18" charset="0"/>
              </a:rPr>
              <a:t>Maintain fluid and electrolyte balance</a:t>
            </a:r>
          </a:p>
          <a:p>
            <a:pPr marL="457200" indent="-457200">
              <a:lnSpc>
                <a:spcPct val="150000"/>
              </a:lnSpc>
              <a:buFont typeface="+mj-lt"/>
              <a:buAutoNum type="arabicPeriod"/>
            </a:pPr>
            <a:r>
              <a:rPr lang="en-US" sz="2400" dirty="0" smtClean="0">
                <a:latin typeface="Baskerville Old Face" pitchFamily="18" charset="0"/>
              </a:rPr>
              <a:t> </a:t>
            </a:r>
            <a:r>
              <a:rPr lang="en-US" sz="2400" dirty="0">
                <a:latin typeface="Baskerville Old Face" pitchFamily="18" charset="0"/>
              </a:rPr>
              <a:t>Empty the bladder completely at regular intervals</a:t>
            </a:r>
          </a:p>
          <a:p>
            <a:pPr marL="457200" indent="-457200">
              <a:lnSpc>
                <a:spcPct val="150000"/>
              </a:lnSpc>
              <a:buFont typeface="+mj-lt"/>
              <a:buAutoNum type="arabicPeriod"/>
            </a:pPr>
            <a:r>
              <a:rPr lang="en-US" sz="2400" dirty="0" smtClean="0">
                <a:latin typeface="Baskerville Old Face" pitchFamily="18" charset="0"/>
              </a:rPr>
              <a:t> </a:t>
            </a:r>
            <a:r>
              <a:rPr lang="en-US" sz="2400" dirty="0">
                <a:latin typeface="Baskerville Old Face" pitchFamily="18" charset="0"/>
              </a:rPr>
              <a:t>Report ease of voiding</a:t>
            </a:r>
          </a:p>
          <a:p>
            <a:pPr marL="457200" indent="-457200">
              <a:lnSpc>
                <a:spcPct val="150000"/>
              </a:lnSpc>
              <a:buFont typeface="+mj-lt"/>
              <a:buAutoNum type="arabicPeriod"/>
            </a:pPr>
            <a:r>
              <a:rPr lang="en-US" sz="2400" dirty="0" smtClean="0">
                <a:latin typeface="Baskerville Old Face" pitchFamily="18" charset="0"/>
              </a:rPr>
              <a:t> </a:t>
            </a:r>
            <a:r>
              <a:rPr lang="en-US" sz="2400" dirty="0">
                <a:latin typeface="Baskerville Old Face" pitchFamily="18" charset="0"/>
              </a:rPr>
              <a:t>Maintain skin integrity</a:t>
            </a:r>
            <a:endParaRPr lang="ar-IQ" sz="2400" dirty="0">
              <a:latin typeface="Baskerville Old Face" pitchFamily="18" charset="0"/>
            </a:endParaRP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15</a:t>
            </a:r>
            <a:endParaRPr lang="en-US" dirty="0">
              <a:solidFill>
                <a:prstClr val="black"/>
              </a:solidFill>
            </a:endParaRPr>
          </a:p>
        </p:txBody>
      </p:sp>
      <p:sp>
        <p:nvSpPr>
          <p:cNvPr id="6" name="Rectangle 5"/>
          <p:cNvSpPr/>
          <p:nvPr/>
        </p:nvSpPr>
        <p:spPr>
          <a:xfrm>
            <a:off x="628490" y="697791"/>
            <a:ext cx="9604722" cy="2954655"/>
          </a:xfrm>
          <a:prstGeom prst="rect">
            <a:avLst/>
          </a:prstGeom>
        </p:spPr>
        <p:txBody>
          <a:bodyPr wrap="square">
            <a:spAutoFit/>
          </a:bodyPr>
          <a:lstStyle/>
          <a:p>
            <a:pPr>
              <a:lnSpc>
                <a:spcPct val="150000"/>
              </a:lnSpc>
            </a:pPr>
            <a:r>
              <a:rPr lang="en-US" sz="2800" b="1" u="sng" dirty="0">
                <a:solidFill>
                  <a:srgbClr val="0070C0"/>
                </a:solidFill>
                <a:latin typeface="Baskerville Old Face" pitchFamily="18" charset="0"/>
                <a:cs typeface="+mj-cs"/>
              </a:rPr>
              <a:t>Implementing</a:t>
            </a:r>
          </a:p>
          <a:p>
            <a:pPr marL="457200" indent="-457200">
              <a:lnSpc>
                <a:spcPct val="150000"/>
              </a:lnSpc>
              <a:buFont typeface="+mj-lt"/>
              <a:buAutoNum type="arabicPeriod"/>
            </a:pPr>
            <a:r>
              <a:rPr lang="en-US" sz="2400" dirty="0" smtClean="0">
                <a:latin typeface="Baskerville Old Face" pitchFamily="18" charset="0"/>
                <a:cs typeface="+mj-cs"/>
              </a:rPr>
              <a:t>Promoting Normal Urination</a:t>
            </a:r>
          </a:p>
          <a:p>
            <a:pPr marL="457200" indent="-457200">
              <a:lnSpc>
                <a:spcPct val="150000"/>
              </a:lnSpc>
              <a:buFont typeface="+mj-lt"/>
              <a:buAutoNum type="arabicPeriod"/>
            </a:pPr>
            <a:r>
              <a:rPr lang="en-US" sz="2400" dirty="0" smtClean="0">
                <a:latin typeface="Baskerville Old Face" pitchFamily="18" charset="0"/>
                <a:cs typeface="+mj-cs"/>
              </a:rPr>
              <a:t>Maintaining Normal Voiding Habits</a:t>
            </a:r>
          </a:p>
          <a:p>
            <a:pPr marL="457200" indent="-457200">
              <a:lnSpc>
                <a:spcPct val="150000"/>
              </a:lnSpc>
              <a:buFont typeface="+mj-lt"/>
              <a:buAutoNum type="arabicPeriod"/>
            </a:pPr>
            <a:r>
              <a:rPr lang="en-US" sz="2400" dirty="0" smtClean="0">
                <a:latin typeface="Baskerville Old Face" pitchFamily="18" charset="0"/>
                <a:cs typeface="+mj-cs"/>
              </a:rPr>
              <a:t>Promoting Fluid Intake</a:t>
            </a:r>
          </a:p>
          <a:p>
            <a:pPr marL="457200" indent="-457200">
              <a:lnSpc>
                <a:spcPct val="150000"/>
              </a:lnSpc>
              <a:buFont typeface="+mj-lt"/>
              <a:buAutoNum type="arabicPeriod"/>
            </a:pPr>
            <a:r>
              <a:rPr lang="en-US" sz="2400" dirty="0" smtClean="0">
                <a:latin typeface="Baskerville Old Face" pitchFamily="18" charset="0"/>
                <a:cs typeface="+mj-cs"/>
              </a:rPr>
              <a:t>Strengthening Muscle Tone</a:t>
            </a:r>
            <a:endParaRPr lang="ar-IQ" sz="2400" dirty="0">
              <a:latin typeface="Baskerville Old Face" pitchFamily="18" charset="0"/>
              <a:cs typeface="+mj-cs"/>
            </a:endParaRP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273556" y="1437316"/>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674977" y="239203"/>
            <a:ext cx="6545669" cy="1077218"/>
          </a:xfrm>
          <a:prstGeom prst="rect">
            <a:avLst/>
          </a:prstGeom>
        </p:spPr>
        <p:txBody>
          <a:bodyPr wrap="square">
            <a:spAutoFit/>
          </a:bodyPr>
          <a:lstStyle/>
          <a:p>
            <a:pPr algn="ctr"/>
            <a:r>
              <a:rPr lang="en-US" sz="3200" b="1" dirty="0" smtClean="0"/>
              <a:t>Fundamentals of Nursing(1</a:t>
            </a:r>
            <a:r>
              <a:rPr lang="en-US" sz="3200" b="1" baseline="30000" dirty="0" smtClean="0"/>
              <a:t>st</a:t>
            </a:r>
            <a:r>
              <a:rPr lang="en-US" sz="3200" b="1" dirty="0" smtClean="0"/>
              <a:t> Stage)</a:t>
            </a:r>
            <a:endParaRPr lang="en-US" sz="3200" b="1" dirty="0"/>
          </a:p>
          <a:p>
            <a:pPr algn="ctr"/>
            <a:r>
              <a:rPr lang="en-US" sz="3200" b="1" dirty="0" smtClean="0"/>
              <a:t>Second Semester/ 2022-2023</a:t>
            </a:r>
            <a:endParaRPr lang="en-US" sz="3200" b="1" dirty="0"/>
          </a:p>
        </p:txBody>
      </p:sp>
      <p:sp>
        <p:nvSpPr>
          <p:cNvPr id="3" name="Rectangle 2"/>
          <p:cNvSpPr/>
          <p:nvPr/>
        </p:nvSpPr>
        <p:spPr>
          <a:xfrm>
            <a:off x="2245077" y="3869232"/>
            <a:ext cx="7405468" cy="523220"/>
          </a:xfrm>
          <a:prstGeom prst="rect">
            <a:avLst/>
          </a:prstGeom>
        </p:spPr>
        <p:txBody>
          <a:bodyPr wrap="square">
            <a:spAutoFit/>
          </a:bodyPr>
          <a:lstStyle/>
          <a:p>
            <a:pPr algn="ctr">
              <a:defRPr/>
            </a:pPr>
            <a:endParaRPr lang="en-GB" sz="2800" b="1" dirty="0">
              <a:cs typeface="+mj-cs"/>
            </a:endParaRPr>
          </a:p>
        </p:txBody>
      </p:sp>
      <p:pic>
        <p:nvPicPr>
          <p:cNvPr id="16" name="Picture 2" descr="Image result for university of basrah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517" y="195296"/>
            <a:ext cx="1148443" cy="11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 xmlns:a16="http://schemas.microsoft.com/office/drawing/2014/main" id="{4664DB9F-59BB-47A5-8080-662EED16E9E1}"/>
              </a:ext>
            </a:extLst>
          </p:cNvPr>
          <p:cNvSpPr/>
          <p:nvPr/>
        </p:nvSpPr>
        <p:spPr>
          <a:xfrm>
            <a:off x="2674977" y="1859055"/>
            <a:ext cx="6667507" cy="2123658"/>
          </a:xfrm>
          <a:prstGeom prst="rect">
            <a:avLst/>
          </a:prstGeom>
        </p:spPr>
        <p:txBody>
          <a:bodyPr wrap="square">
            <a:spAutoFit/>
          </a:bodyPr>
          <a:lstStyle/>
          <a:p>
            <a:pPr algn="ctr"/>
            <a:r>
              <a:rPr lang="en-US" sz="4400" b="1" dirty="0" smtClean="0"/>
              <a:t>Bowel Elimination </a:t>
            </a:r>
          </a:p>
          <a:p>
            <a:pPr algn="ctr"/>
            <a:r>
              <a:rPr lang="en-US" sz="4400" b="1" dirty="0" smtClean="0"/>
              <a:t>Lecture 3</a:t>
            </a:r>
            <a:r>
              <a:rPr lang="en-US" sz="4400" b="1" dirty="0"/>
              <a:t>: Theory </a:t>
            </a:r>
            <a:r>
              <a:rPr lang="en-US" sz="4400" b="1"/>
              <a:t>Part </a:t>
            </a:r>
            <a:r>
              <a:rPr lang="en-US" sz="4400" b="1" smtClean="0"/>
              <a:t>II</a:t>
            </a:r>
            <a:endParaRPr lang="en-US" sz="4400" b="1" dirty="0"/>
          </a:p>
          <a:p>
            <a:pPr algn="ctr"/>
            <a:endParaRPr lang="en-US" sz="4400" b="1" dirty="0"/>
          </a:p>
        </p:txBody>
      </p:sp>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8676" y="195296"/>
            <a:ext cx="1659432" cy="1128788"/>
          </a:xfrm>
          <a:prstGeom prst="rect">
            <a:avLst/>
          </a:prstGeom>
        </p:spPr>
      </p:pic>
      <p:sp>
        <p:nvSpPr>
          <p:cNvPr id="8" name="AutoShape 2" descr="Comply with infection prevention and control policies and procedures  (non-accredited) – ABC Training and Consulting"/>
          <p:cNvSpPr>
            <a:spLocks noChangeAspect="1" noChangeArrowheads="1"/>
          </p:cNvSpPr>
          <p:nvPr/>
        </p:nvSpPr>
        <p:spPr bwMode="auto">
          <a:xfrm>
            <a:off x="11971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9" name="AutoShape 4" descr="Comply with infection prevention and control policies and procedures  (non-accredited) – ABC Training and Consulting"/>
          <p:cNvSpPr>
            <a:spLocks noChangeAspect="1" noChangeArrowheads="1"/>
          </p:cNvSpPr>
          <p:nvPr/>
        </p:nvSpPr>
        <p:spPr bwMode="auto">
          <a:xfrm>
            <a:off x="12123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10" name="AutoShape 6" descr="Comply with infection prevention and control policies and procedures  (non-accredited) – ABC Training and Consulting"/>
          <p:cNvSpPr>
            <a:spLocks noChangeAspect="1" noChangeArrowheads="1"/>
          </p:cNvSpPr>
          <p:nvPr/>
        </p:nvSpPr>
        <p:spPr bwMode="auto">
          <a:xfrm>
            <a:off x="12276138"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11" name="AutoShape 8" descr="Comply with infection prevention and control policies and procedures  (non-accredited) – ABC Training and Consulting"/>
          <p:cNvSpPr>
            <a:spLocks noChangeAspect="1" noChangeArrowheads="1"/>
          </p:cNvSpPr>
          <p:nvPr/>
        </p:nvSpPr>
        <p:spPr bwMode="auto">
          <a:xfrm>
            <a:off x="12428538"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5" name="AutoShape 2" descr="Fluids and Electrolytes Nursing Care Management and Study Guide"/>
          <p:cNvSpPr>
            <a:spLocks noChangeAspect="1" noChangeArrowheads="1"/>
          </p:cNvSpPr>
          <p:nvPr/>
        </p:nvSpPr>
        <p:spPr bwMode="auto">
          <a:xfrm>
            <a:off x="12580938"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Tree>
    <p:extLst>
      <p:ext uri="{BB962C8B-B14F-4D97-AF65-F5344CB8AC3E}">
        <p14:creationId xmlns:p14="http://schemas.microsoft.com/office/powerpoint/2010/main" val="11240742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4" name="Rectangle 3">
            <a:extLst>
              <a:ext uri="{FF2B5EF4-FFF2-40B4-BE49-F238E27FC236}">
                <a16:creationId xmlns=""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5" name="مستطيل 4"/>
          <p:cNvSpPr/>
          <p:nvPr/>
        </p:nvSpPr>
        <p:spPr>
          <a:xfrm>
            <a:off x="0" y="50800"/>
            <a:ext cx="11251325" cy="5909310"/>
          </a:xfrm>
          <a:prstGeom prst="rect">
            <a:avLst/>
          </a:prstGeom>
        </p:spPr>
        <p:txBody>
          <a:bodyPr wrap="square">
            <a:spAutoFit/>
          </a:bodyPr>
          <a:lstStyle/>
          <a:p>
            <a:pPr lvl="0" algn="ctr">
              <a:lnSpc>
                <a:spcPct val="150000"/>
              </a:lnSpc>
            </a:pPr>
            <a:r>
              <a:rPr lang="en-US" sz="3600" b="1" u="sng" dirty="0" smtClean="0">
                <a:solidFill>
                  <a:srgbClr val="FF0000"/>
                </a:solidFill>
              </a:rPr>
              <a:t>Introduction</a:t>
            </a:r>
          </a:p>
          <a:p>
            <a:pPr marL="571500" indent="-571500">
              <a:buFont typeface="Wingdings" panose="05000000000000000000" pitchFamily="2" charset="2"/>
              <a:buChar char="Ø"/>
            </a:pPr>
            <a:r>
              <a:rPr lang="en-US" sz="3600" b="1" dirty="0" smtClean="0"/>
              <a:t>  </a:t>
            </a:r>
            <a:r>
              <a:rPr lang="en-US" sz="3200" dirty="0" smtClean="0"/>
              <a:t>The </a:t>
            </a:r>
            <a:r>
              <a:rPr lang="en-US" sz="3200" dirty="0"/>
              <a:t>digestive system is made up of the gastrointestinal tract—also called the GI tract or digestive tract—and the </a:t>
            </a:r>
            <a:r>
              <a:rPr lang="en-US" sz="3200" dirty="0">
                <a:hlinkClick r:id="rId2"/>
              </a:rPr>
              <a:t>liver</a:t>
            </a:r>
            <a:r>
              <a:rPr lang="en-US" sz="3200" dirty="0"/>
              <a:t>, </a:t>
            </a:r>
            <a:r>
              <a:rPr lang="en-US" sz="3200" dirty="0">
                <a:hlinkClick r:id="rId3"/>
              </a:rPr>
              <a:t>pancreas</a:t>
            </a:r>
            <a:r>
              <a:rPr lang="en-US" sz="3200" dirty="0"/>
              <a:t>, and gallbladder. </a:t>
            </a:r>
            <a:endParaRPr lang="en-US" sz="3200" dirty="0" smtClean="0"/>
          </a:p>
          <a:p>
            <a:pPr marL="457200" indent="-457200">
              <a:buFont typeface="Wingdings" panose="05000000000000000000" pitchFamily="2" charset="2"/>
              <a:buChar char="Ø"/>
            </a:pPr>
            <a:r>
              <a:rPr lang="en-US" sz="3200" dirty="0" smtClean="0"/>
              <a:t>The</a:t>
            </a:r>
            <a:r>
              <a:rPr lang="en-US" sz="3200" dirty="0"/>
              <a:t> </a:t>
            </a:r>
            <a:r>
              <a:rPr lang="en-US" sz="3200" dirty="0">
                <a:hlinkClick r:id="rId4"/>
              </a:rPr>
              <a:t>GI tract</a:t>
            </a:r>
            <a:r>
              <a:rPr lang="en-US" sz="3200" dirty="0"/>
              <a:t> is a series of hollow organs joined in a long, twisting tube from the mouth to the </a:t>
            </a:r>
            <a:r>
              <a:rPr lang="en-US" sz="3200" dirty="0">
                <a:hlinkClick r:id="rId5"/>
              </a:rPr>
              <a:t>anus</a:t>
            </a:r>
            <a:r>
              <a:rPr lang="en-US" sz="3200" dirty="0"/>
              <a:t>. </a:t>
            </a:r>
            <a:endParaRPr lang="en-US" sz="3200" dirty="0" smtClean="0"/>
          </a:p>
          <a:p>
            <a:pPr marL="457200" indent="-457200">
              <a:buFont typeface="Wingdings" panose="05000000000000000000" pitchFamily="2" charset="2"/>
              <a:buChar char="Ø"/>
            </a:pPr>
            <a:r>
              <a:rPr lang="en-US" sz="3200" dirty="0" smtClean="0"/>
              <a:t>The </a:t>
            </a:r>
            <a:r>
              <a:rPr lang="en-US" sz="3200" dirty="0"/>
              <a:t>hollow organs that make up the GI tract are the mouth, </a:t>
            </a:r>
            <a:r>
              <a:rPr lang="en-US" sz="3200" dirty="0">
                <a:hlinkClick r:id="rId6"/>
              </a:rPr>
              <a:t>esophagus</a:t>
            </a:r>
            <a:r>
              <a:rPr lang="en-US" sz="3200" dirty="0"/>
              <a:t>, stomach, small intestine, large intestine, and anus</a:t>
            </a:r>
            <a:r>
              <a:rPr lang="en-US" sz="3200" dirty="0" smtClean="0"/>
              <a:t>.</a:t>
            </a:r>
          </a:p>
          <a:p>
            <a:pPr marL="457200" indent="-457200">
              <a:buFont typeface="Wingdings" panose="05000000000000000000" pitchFamily="2" charset="2"/>
              <a:buChar char="Ø"/>
            </a:pPr>
            <a:r>
              <a:rPr lang="en-US" sz="3200" dirty="0" smtClean="0"/>
              <a:t> </a:t>
            </a:r>
            <a:r>
              <a:rPr lang="en-US" sz="3200" dirty="0"/>
              <a:t>The liver, pancreas, and gallbladder are the solid organs of the digestive system.</a:t>
            </a:r>
          </a:p>
        </p:txBody>
      </p:sp>
    </p:spTree>
    <p:extLst>
      <p:ext uri="{BB962C8B-B14F-4D97-AF65-F5344CB8AC3E}">
        <p14:creationId xmlns:p14="http://schemas.microsoft.com/office/powerpoint/2010/main" val="34973829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1A0021-A31D-4EAF-ACC3-76B0558D70C5}" type="slidenum">
              <a:rPr lang="en-US" smtClean="0"/>
              <a:t>18</a:t>
            </a:fld>
            <a:endParaRPr lang="en-US"/>
          </a:p>
        </p:txBody>
      </p:sp>
      <p:pic>
        <p:nvPicPr>
          <p:cNvPr id="8" name="Content Placeholder 7"/>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3373821" y="316754"/>
            <a:ext cx="5543428" cy="6541246"/>
          </a:xfrm>
          <a:prstGeom prst="rect">
            <a:avLst/>
          </a:prstGeom>
        </p:spPr>
      </p:pic>
    </p:spTree>
    <p:extLst>
      <p:ext uri="{BB962C8B-B14F-4D97-AF65-F5344CB8AC3E}">
        <p14:creationId xmlns:p14="http://schemas.microsoft.com/office/powerpoint/2010/main" val="25793859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4" name="Rectangle 3">
            <a:extLst>
              <a:ext uri="{FF2B5EF4-FFF2-40B4-BE49-F238E27FC236}">
                <a16:creationId xmlns=""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5" name="مستطيل 4"/>
          <p:cNvSpPr/>
          <p:nvPr/>
        </p:nvSpPr>
        <p:spPr>
          <a:xfrm>
            <a:off x="0" y="423008"/>
            <a:ext cx="11251325" cy="5078313"/>
          </a:xfrm>
          <a:prstGeom prst="rect">
            <a:avLst/>
          </a:prstGeom>
        </p:spPr>
        <p:txBody>
          <a:bodyPr wrap="square">
            <a:spAutoFit/>
          </a:bodyPr>
          <a:lstStyle/>
          <a:p>
            <a:pPr lvl="0" algn="ctr">
              <a:lnSpc>
                <a:spcPct val="150000"/>
              </a:lnSpc>
            </a:pPr>
            <a:r>
              <a:rPr lang="en-US" sz="3600" dirty="0" smtClean="0"/>
              <a:t> </a:t>
            </a:r>
            <a:r>
              <a:rPr lang="en-US" sz="3600" b="1" dirty="0" smtClean="0">
                <a:solidFill>
                  <a:srgbClr val="FF0000"/>
                </a:solidFill>
              </a:rPr>
              <a:t>Large/Small Intestine</a:t>
            </a:r>
          </a:p>
          <a:p>
            <a:pPr lvl="0">
              <a:lnSpc>
                <a:spcPct val="150000"/>
              </a:lnSpc>
            </a:pPr>
            <a:r>
              <a:rPr lang="en-US" sz="3600" b="1" dirty="0" smtClean="0">
                <a:solidFill>
                  <a:srgbClr val="FF0000"/>
                </a:solidFill>
              </a:rPr>
              <a:t>Small </a:t>
            </a:r>
            <a:r>
              <a:rPr lang="en-US" sz="3600" b="1" dirty="0">
                <a:solidFill>
                  <a:srgbClr val="FF0000"/>
                </a:solidFill>
              </a:rPr>
              <a:t>Intestine</a:t>
            </a:r>
            <a:r>
              <a:rPr lang="en-US" sz="3600" dirty="0"/>
              <a:t>: Secretes enzymes aiding in protein and </a:t>
            </a:r>
            <a:r>
              <a:rPr lang="en-US" sz="3600" dirty="0" smtClean="0"/>
              <a:t>carb digestion</a:t>
            </a:r>
          </a:p>
          <a:p>
            <a:pPr lvl="0">
              <a:lnSpc>
                <a:spcPct val="150000"/>
              </a:lnSpc>
            </a:pPr>
            <a:r>
              <a:rPr lang="en-US" sz="3600" dirty="0" smtClean="0"/>
              <a:t>•3 </a:t>
            </a:r>
            <a:r>
              <a:rPr lang="en-US" sz="3600" dirty="0"/>
              <a:t>Parts: duodenum, jejunum &amp; </a:t>
            </a:r>
            <a:r>
              <a:rPr lang="en-US" sz="3600" dirty="0" smtClean="0"/>
              <a:t>ileum</a:t>
            </a:r>
          </a:p>
          <a:p>
            <a:pPr lvl="0">
              <a:lnSpc>
                <a:spcPct val="150000"/>
              </a:lnSpc>
            </a:pPr>
            <a:r>
              <a:rPr lang="en-US" sz="3600" dirty="0" smtClean="0"/>
              <a:t>•</a:t>
            </a:r>
            <a:r>
              <a:rPr lang="en-US" sz="3600" dirty="0"/>
              <a:t>Functions-Receive liver and pancreas’s juices for digestion-Food digestion and nutrient absorption in the </a:t>
            </a:r>
            <a:r>
              <a:rPr lang="en-US" sz="3600" dirty="0" smtClean="0"/>
              <a:t>bloodstream</a:t>
            </a:r>
            <a:endParaRPr lang="en-US" sz="3600" b="1" dirty="0">
              <a:solidFill>
                <a:srgbClr val="FF0000"/>
              </a:solidFill>
              <a:latin typeface="Cambria" pitchFamily="18" charset="0"/>
            </a:endParaRPr>
          </a:p>
        </p:txBody>
      </p:sp>
    </p:spTree>
    <p:extLst>
      <p:ext uri="{BB962C8B-B14F-4D97-AF65-F5344CB8AC3E}">
        <p14:creationId xmlns:p14="http://schemas.microsoft.com/office/powerpoint/2010/main" val="1486806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t>University of </a:t>
            </a:r>
            <a:r>
              <a:rPr lang="en-GB" dirty="0" err="1"/>
              <a:t>Basrah</a:t>
            </a:r>
            <a:r>
              <a:rPr lang="en-GB" dirty="0"/>
              <a:t> </a:t>
            </a:r>
            <a:r>
              <a:rPr lang="en-GB" dirty="0" smtClean="0"/>
              <a:t>–</a:t>
            </a:r>
            <a:r>
              <a:rPr lang="en-US" dirty="0" smtClean="0"/>
              <a:t>College of Nursing</a:t>
            </a:r>
            <a:r>
              <a:rPr lang="en-GB" dirty="0" smtClean="0"/>
              <a:t>– </a:t>
            </a:r>
            <a:r>
              <a:rPr lang="en-US" dirty="0" smtClean="0"/>
              <a:t>Fundamentals of Nursing Department</a:t>
            </a:r>
            <a:endParaRPr lang="en-GB" dirty="0"/>
          </a:p>
        </p:txBody>
      </p:sp>
      <p:sp>
        <p:nvSpPr>
          <p:cNvPr id="2" name="Rectangle 1">
            <a:extLst>
              <a:ext uri="{FF2B5EF4-FFF2-40B4-BE49-F238E27FC236}">
                <a16:creationId xmlns:a16="http://schemas.microsoft.com/office/drawing/2014/main" xmlns="" id="{470BEDE2-834B-4054-A0CF-92E47AC422C5}"/>
              </a:ext>
            </a:extLst>
          </p:cNvPr>
          <p:cNvSpPr/>
          <p:nvPr/>
        </p:nvSpPr>
        <p:spPr>
          <a:xfrm>
            <a:off x="304799" y="1496371"/>
            <a:ext cx="5638801" cy="2862322"/>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en-US" sz="2400" dirty="0">
                <a:latin typeface="Times New Roman" panose="02020603050405020304" pitchFamily="18" charset="0"/>
                <a:ea typeface="Times New Roman" panose="02020603050405020304" pitchFamily="18" charset="0"/>
              </a:rPr>
              <a:t> </a:t>
            </a:r>
            <a:r>
              <a:rPr lang="en-US" sz="2400" b="1" u="sng" dirty="0" smtClean="0">
                <a:solidFill>
                  <a:srgbClr val="0070C0"/>
                </a:solidFill>
                <a:latin typeface="Times New Roman" panose="02020603050405020304" pitchFamily="18" charset="0"/>
                <a:ea typeface="Times New Roman" panose="02020603050405020304" pitchFamily="18" charset="0"/>
              </a:rPr>
              <a:t>Location of the Kidneys:</a:t>
            </a:r>
          </a:p>
          <a:p>
            <a:pPr marL="342900" indent="-342900">
              <a:lnSpc>
                <a:spcPct val="150000"/>
              </a:lnSpc>
              <a:buFont typeface="Wingdings" pitchFamily="2" charset="2"/>
              <a:buChar char="Ø"/>
            </a:pPr>
            <a:r>
              <a:rPr lang="en-US" sz="2400" dirty="0">
                <a:latin typeface="Times New Roman" panose="02020603050405020304" pitchFamily="18" charset="0"/>
                <a:ea typeface="Times New Roman" panose="02020603050405020304" pitchFamily="18" charset="0"/>
              </a:rPr>
              <a:t>The kidneys are located on either side of the vertebral </a:t>
            </a:r>
            <a:r>
              <a:rPr lang="en-US" sz="2400" dirty="0" smtClean="0">
                <a:latin typeface="Times New Roman" panose="02020603050405020304" pitchFamily="18" charset="0"/>
                <a:ea typeface="Times New Roman" panose="02020603050405020304" pitchFamily="18" charset="0"/>
              </a:rPr>
              <a:t>column behind </a:t>
            </a:r>
            <a:r>
              <a:rPr lang="en-US" sz="2400" dirty="0">
                <a:latin typeface="Times New Roman" panose="02020603050405020304" pitchFamily="18" charset="0"/>
                <a:ea typeface="Times New Roman" panose="02020603050405020304" pitchFamily="18" charset="0"/>
              </a:rPr>
              <a:t>the peritoneum, in the upper abdominal cavity. </a:t>
            </a:r>
            <a:r>
              <a:rPr lang="en-US" sz="2400" dirty="0" smtClean="0">
                <a:latin typeface="Times New Roman" panose="02020603050405020304" pitchFamily="18" charset="0"/>
                <a:ea typeface="Times New Roman" panose="02020603050405020304" pitchFamily="18" charset="0"/>
              </a:rPr>
              <a:t> </a:t>
            </a: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5" name="Rectangle 4"/>
          <p:cNvSpPr/>
          <p:nvPr/>
        </p:nvSpPr>
        <p:spPr>
          <a:xfrm>
            <a:off x="3684493" y="326322"/>
            <a:ext cx="5136777" cy="58477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n-US" sz="3200" b="1" dirty="0" smtClean="0">
                <a:solidFill>
                  <a:schemeClr val="tx1"/>
                </a:solidFill>
                <a:latin typeface="Baskerville Old Face" pitchFamily="18" charset="0"/>
              </a:rPr>
              <a:t>Anatomy And Physiology</a:t>
            </a:r>
            <a:endParaRPr lang="ar-IQ" sz="3200" b="1" dirty="0">
              <a:solidFill>
                <a:schemeClr val="tx1"/>
              </a:solidFill>
              <a:latin typeface="Baskerville Old Face" pitchFamily="18" charset="0"/>
            </a:endParaRPr>
          </a:p>
        </p:txBody>
      </p:sp>
      <p:pic>
        <p:nvPicPr>
          <p:cNvPr id="6" name="Picture 5"/>
          <p:cNvPicPr>
            <a:picLocks noChangeAspect="1"/>
          </p:cNvPicPr>
          <p:nvPr/>
        </p:nvPicPr>
        <p:blipFill>
          <a:blip r:embed="rId2"/>
          <a:stretch>
            <a:fillRect/>
          </a:stretch>
        </p:blipFill>
        <p:spPr>
          <a:xfrm>
            <a:off x="5870863" y="1208598"/>
            <a:ext cx="5361709" cy="4547965"/>
          </a:xfrm>
          <a:prstGeom prst="rect">
            <a:avLst/>
          </a:prstGeom>
        </p:spPr>
      </p:pic>
    </p:spTree>
    <p:extLst>
      <p:ext uri="{BB962C8B-B14F-4D97-AF65-F5344CB8AC3E}">
        <p14:creationId xmlns:p14="http://schemas.microsoft.com/office/powerpoint/2010/main" val="4070104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pic>
        <p:nvPicPr>
          <p:cNvPr id="2" name="Picture 1"/>
          <p:cNvPicPr>
            <a:picLocks noChangeAspect="1"/>
          </p:cNvPicPr>
          <p:nvPr/>
        </p:nvPicPr>
        <p:blipFill>
          <a:blip r:embed="rId2"/>
          <a:stretch>
            <a:fillRect/>
          </a:stretch>
        </p:blipFill>
        <p:spPr>
          <a:xfrm>
            <a:off x="1860330" y="0"/>
            <a:ext cx="9002111" cy="6858000"/>
          </a:xfrm>
          <a:prstGeom prst="rect">
            <a:avLst/>
          </a:prstGeom>
        </p:spPr>
      </p:pic>
    </p:spTree>
    <p:extLst>
      <p:ext uri="{BB962C8B-B14F-4D97-AF65-F5344CB8AC3E}">
        <p14:creationId xmlns:p14="http://schemas.microsoft.com/office/powerpoint/2010/main" val="22879229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 xmlns:a16="http://schemas.microsoft.com/office/drawing/2014/main"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3" name="مستطيل 2"/>
          <p:cNvSpPr/>
          <p:nvPr/>
        </p:nvSpPr>
        <p:spPr>
          <a:xfrm>
            <a:off x="601286" y="476518"/>
            <a:ext cx="11072707" cy="4401205"/>
          </a:xfrm>
          <a:prstGeom prst="rect">
            <a:avLst/>
          </a:prstGeom>
        </p:spPr>
        <p:txBody>
          <a:bodyPr wrap="square">
            <a:spAutoFit/>
          </a:bodyPr>
          <a:lstStyle/>
          <a:p>
            <a:pPr algn="ctr"/>
            <a:r>
              <a:rPr lang="en-US" sz="4400" b="1" u="sng" dirty="0" smtClean="0">
                <a:solidFill>
                  <a:srgbClr val="FF0000"/>
                </a:solidFill>
                <a:latin typeface="Cambria" pitchFamily="18" charset="0"/>
              </a:rPr>
              <a:t>large intestine</a:t>
            </a:r>
          </a:p>
          <a:p>
            <a:pPr algn="ctr"/>
            <a:endParaRPr lang="en-US" sz="4400" b="1" u="sng" dirty="0" smtClean="0">
              <a:solidFill>
                <a:prstClr val="black"/>
              </a:solidFill>
              <a:latin typeface="Cambria" pitchFamily="18" charset="0"/>
            </a:endParaRPr>
          </a:p>
          <a:p>
            <a:pPr marL="457200" indent="-457200">
              <a:buFont typeface="Wingdings" panose="05000000000000000000" pitchFamily="2" charset="2"/>
              <a:buChar char="Ø"/>
            </a:pPr>
            <a:r>
              <a:rPr lang="en-US" sz="3200" dirty="0" smtClean="0">
                <a:solidFill>
                  <a:prstClr val="black"/>
                </a:solidFill>
                <a:latin typeface="Cambria" pitchFamily="18" charset="0"/>
              </a:rPr>
              <a:t>The primary organ of bowel elimination, is the lower, or distal, part of the gastrointestinal tract. </a:t>
            </a:r>
          </a:p>
          <a:p>
            <a:pPr marL="457200" indent="-457200">
              <a:buFont typeface="Wingdings" panose="05000000000000000000" pitchFamily="2" charset="2"/>
              <a:buChar char="Ø"/>
            </a:pPr>
            <a:r>
              <a:rPr lang="en-US" sz="3200" dirty="0" smtClean="0">
                <a:solidFill>
                  <a:prstClr val="black"/>
                </a:solidFill>
                <a:latin typeface="Cambria" pitchFamily="18" charset="0"/>
              </a:rPr>
              <a:t>The large intestine, also known as the colon, extends from the </a:t>
            </a:r>
            <a:r>
              <a:rPr lang="en-US" sz="3200" dirty="0" err="1" smtClean="0">
                <a:solidFill>
                  <a:prstClr val="black"/>
                </a:solidFill>
                <a:latin typeface="Cambria" pitchFamily="18" charset="0"/>
              </a:rPr>
              <a:t>ileocecal</a:t>
            </a:r>
            <a:r>
              <a:rPr lang="en-US" sz="3200" dirty="0" smtClean="0">
                <a:solidFill>
                  <a:prstClr val="black"/>
                </a:solidFill>
                <a:latin typeface="Cambria" pitchFamily="18" charset="0"/>
              </a:rPr>
              <a:t> valve to the anus. </a:t>
            </a:r>
          </a:p>
          <a:p>
            <a:pPr marL="457200" indent="-457200">
              <a:buFont typeface="Wingdings" panose="05000000000000000000" pitchFamily="2" charset="2"/>
              <a:buChar char="Ø"/>
            </a:pPr>
            <a:r>
              <a:rPr lang="en-US" sz="3200" dirty="0" smtClean="0">
                <a:solidFill>
                  <a:prstClr val="black"/>
                </a:solidFill>
                <a:latin typeface="Cambria" pitchFamily="18" charset="0"/>
              </a:rPr>
              <a:t>The colon in adults is about  1.5 m long, but variations in length are normal.  </a:t>
            </a:r>
            <a:endParaRPr lang="en-US" sz="3200" dirty="0">
              <a:solidFill>
                <a:prstClr val="black"/>
              </a:solidFill>
              <a:latin typeface="Cambria" pitchFamily="18" charset="0"/>
            </a:endParaRPr>
          </a:p>
        </p:txBody>
      </p:sp>
    </p:spTree>
    <p:extLst>
      <p:ext uri="{BB962C8B-B14F-4D97-AF65-F5344CB8AC3E}">
        <p14:creationId xmlns:p14="http://schemas.microsoft.com/office/powerpoint/2010/main" val="7890107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4" name="Rectangle 3">
            <a:extLst>
              <a:ext uri="{FF2B5EF4-FFF2-40B4-BE49-F238E27FC236}">
                <a16:creationId xmlns=""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890" y="0"/>
            <a:ext cx="11924627" cy="6858000"/>
          </a:xfrm>
          <a:prstGeom prst="rect">
            <a:avLst/>
          </a:prstGeom>
        </p:spPr>
      </p:pic>
    </p:spTree>
    <p:extLst>
      <p:ext uri="{BB962C8B-B14F-4D97-AF65-F5344CB8AC3E}">
        <p14:creationId xmlns:p14="http://schemas.microsoft.com/office/powerpoint/2010/main" val="19800508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126098" y="299873"/>
            <a:ext cx="4940420" cy="5860335"/>
          </a:xfrm>
          <a:prstGeom prst="rect">
            <a:avLst/>
          </a:prstGeom>
        </p:spPr>
      </p:pic>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 xmlns:a16="http://schemas.microsoft.com/office/drawing/2014/main"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3" name="مستطيل 2"/>
          <p:cNvSpPr/>
          <p:nvPr/>
        </p:nvSpPr>
        <p:spPr>
          <a:xfrm>
            <a:off x="1" y="299873"/>
            <a:ext cx="7126098" cy="5324535"/>
          </a:xfrm>
          <a:prstGeom prst="rect">
            <a:avLst/>
          </a:prstGeom>
        </p:spPr>
        <p:txBody>
          <a:bodyPr wrap="square">
            <a:spAutoFit/>
          </a:bodyPr>
          <a:lstStyle/>
          <a:p>
            <a:pPr algn="ctr"/>
            <a:r>
              <a:rPr lang="en-US" sz="4400" b="1" dirty="0" err="1" smtClean="0">
                <a:solidFill>
                  <a:srgbClr val="FF0000"/>
                </a:solidFill>
                <a:latin typeface="Cambria" pitchFamily="18" charset="0"/>
              </a:rPr>
              <a:t>Ileocolic</a:t>
            </a:r>
            <a:r>
              <a:rPr lang="en-US" sz="4400" b="1" dirty="0" smtClean="0">
                <a:solidFill>
                  <a:srgbClr val="FF0000"/>
                </a:solidFill>
                <a:latin typeface="Cambria" pitchFamily="18" charset="0"/>
              </a:rPr>
              <a:t> </a:t>
            </a:r>
            <a:r>
              <a:rPr lang="en-US" sz="4400" b="1" dirty="0">
                <a:solidFill>
                  <a:srgbClr val="FF0000"/>
                </a:solidFill>
                <a:latin typeface="Cambria" pitchFamily="18" charset="0"/>
              </a:rPr>
              <a:t>valve</a:t>
            </a:r>
            <a:r>
              <a:rPr lang="en-US" sz="4400" dirty="0">
                <a:latin typeface="Cambria" pitchFamily="18" charset="0"/>
              </a:rPr>
              <a:t>. </a:t>
            </a:r>
          </a:p>
          <a:p>
            <a:pPr algn="ctr"/>
            <a:r>
              <a:rPr lang="en-US" sz="4400" b="1" u="sng" dirty="0" smtClean="0">
                <a:solidFill>
                  <a:srgbClr val="FF0000"/>
                </a:solidFill>
                <a:latin typeface="Cambria" pitchFamily="18" charset="0"/>
              </a:rPr>
              <a:t> </a:t>
            </a:r>
          </a:p>
          <a:p>
            <a:pPr marL="457200" indent="-457200">
              <a:lnSpc>
                <a:spcPct val="150000"/>
              </a:lnSpc>
              <a:buFont typeface="Wingdings" panose="05000000000000000000" pitchFamily="2" charset="2"/>
              <a:buChar char="Ø"/>
            </a:pPr>
            <a:r>
              <a:rPr lang="en-US" sz="2800" dirty="0" smtClean="0">
                <a:latin typeface="Cambria" pitchFamily="18" charset="0"/>
              </a:rPr>
              <a:t>The </a:t>
            </a:r>
            <a:r>
              <a:rPr lang="en-US" sz="2800" dirty="0">
                <a:latin typeface="Cambria" pitchFamily="18" charset="0"/>
              </a:rPr>
              <a:t>connection between the ileum of the small intestine and the large </a:t>
            </a:r>
            <a:r>
              <a:rPr lang="en-US" sz="2800" dirty="0" smtClean="0">
                <a:latin typeface="Cambria" pitchFamily="18" charset="0"/>
              </a:rPr>
              <a:t>intestine.</a:t>
            </a:r>
          </a:p>
          <a:p>
            <a:pPr marL="457200" indent="-457200">
              <a:lnSpc>
                <a:spcPct val="150000"/>
              </a:lnSpc>
              <a:buFont typeface="Wingdings" panose="05000000000000000000" pitchFamily="2" charset="2"/>
              <a:buChar char="Ø"/>
            </a:pPr>
            <a:r>
              <a:rPr lang="en-US" sz="2800" b="1" dirty="0" smtClean="0">
                <a:solidFill>
                  <a:srgbClr val="FF0000"/>
                </a:solidFill>
                <a:latin typeface="Cambria" pitchFamily="18" charset="0"/>
              </a:rPr>
              <a:t> </a:t>
            </a:r>
            <a:r>
              <a:rPr lang="en-US" sz="2800" dirty="0" smtClean="0">
                <a:latin typeface="Cambria" pitchFamily="18" charset="0"/>
              </a:rPr>
              <a:t>This </a:t>
            </a:r>
            <a:r>
              <a:rPr lang="en-US" sz="2800" dirty="0">
                <a:latin typeface="Cambria" pitchFamily="18" charset="0"/>
              </a:rPr>
              <a:t>valve normally prevents contents from entering the large intestine prematurely and prevents waste products from returning to the small </a:t>
            </a:r>
            <a:r>
              <a:rPr lang="en-US" sz="2800" dirty="0" smtClean="0">
                <a:latin typeface="Cambria" pitchFamily="18" charset="0"/>
              </a:rPr>
              <a:t>intestine</a:t>
            </a:r>
            <a:r>
              <a:rPr lang="en-US" sz="2000" dirty="0" smtClean="0">
                <a:latin typeface="Cambria" pitchFamily="18" charset="0"/>
              </a:rPr>
              <a:t>.</a:t>
            </a:r>
            <a:endParaRPr lang="en-US" sz="2800" b="1" u="sng" dirty="0" smtClean="0">
              <a:latin typeface="Cambria" pitchFamily="18" charset="0"/>
            </a:endParaRPr>
          </a:p>
        </p:txBody>
      </p:sp>
    </p:spTree>
    <p:extLst>
      <p:ext uri="{BB962C8B-B14F-4D97-AF65-F5344CB8AC3E}">
        <p14:creationId xmlns:p14="http://schemas.microsoft.com/office/powerpoint/2010/main" val="13258238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 xmlns:a16="http://schemas.microsoft.com/office/drawing/2014/main"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6" name="Rectangle 5"/>
          <p:cNvSpPr/>
          <p:nvPr/>
        </p:nvSpPr>
        <p:spPr>
          <a:xfrm>
            <a:off x="6062133" y="1319620"/>
            <a:ext cx="5397647" cy="2554545"/>
          </a:xfrm>
          <a:prstGeom prst="rect">
            <a:avLst/>
          </a:prstGeom>
        </p:spPr>
        <p:txBody>
          <a:bodyPr wrap="square">
            <a:spAutoFit/>
          </a:bodyPr>
          <a:lstStyle/>
          <a:p>
            <a:pPr marL="457200" indent="-457200">
              <a:buFont typeface="Wingdings" panose="05000000000000000000" pitchFamily="2" charset="2"/>
              <a:buChar char="Ø"/>
            </a:pPr>
            <a:r>
              <a:rPr lang="en-US" sz="3200" dirty="0" smtClean="0">
                <a:cs typeface="+mj-cs"/>
              </a:rPr>
              <a:t>The </a:t>
            </a:r>
            <a:r>
              <a:rPr lang="en-US" sz="3200" dirty="0">
                <a:cs typeface="+mj-cs"/>
              </a:rPr>
              <a:t>cecum, </a:t>
            </a:r>
            <a:r>
              <a:rPr lang="en-US" sz="3200" dirty="0" smtClean="0">
                <a:cs typeface="+mj-cs"/>
              </a:rPr>
              <a:t>is first </a:t>
            </a:r>
            <a:r>
              <a:rPr lang="en-US" sz="3200" dirty="0">
                <a:cs typeface="+mj-cs"/>
              </a:rPr>
              <a:t>part of the large intestine, the digestive contents enter the colon, which consists of several segments. </a:t>
            </a:r>
          </a:p>
        </p:txBody>
      </p:sp>
      <p:pic>
        <p:nvPicPr>
          <p:cNvPr id="7" name="Picture 6"/>
          <p:cNvPicPr>
            <a:picLocks noChangeAspect="1"/>
          </p:cNvPicPr>
          <p:nvPr/>
        </p:nvPicPr>
        <p:blipFill>
          <a:blip r:embed="rId2"/>
          <a:stretch>
            <a:fillRect/>
          </a:stretch>
        </p:blipFill>
        <p:spPr>
          <a:xfrm>
            <a:off x="152399" y="219075"/>
            <a:ext cx="5909734" cy="5753100"/>
          </a:xfrm>
          <a:prstGeom prst="rect">
            <a:avLst/>
          </a:prstGeom>
        </p:spPr>
      </p:pic>
    </p:spTree>
    <p:extLst>
      <p:ext uri="{BB962C8B-B14F-4D97-AF65-F5344CB8AC3E}">
        <p14:creationId xmlns:p14="http://schemas.microsoft.com/office/powerpoint/2010/main" val="42931529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 xmlns:a16="http://schemas.microsoft.com/office/drawing/2014/main"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pic>
        <p:nvPicPr>
          <p:cNvPr id="7" name="Picture 6"/>
          <p:cNvPicPr>
            <a:picLocks noChangeAspect="1"/>
          </p:cNvPicPr>
          <p:nvPr/>
        </p:nvPicPr>
        <p:blipFill>
          <a:blip r:embed="rId2"/>
          <a:stretch>
            <a:fillRect/>
          </a:stretch>
        </p:blipFill>
        <p:spPr>
          <a:xfrm>
            <a:off x="152399" y="219075"/>
            <a:ext cx="5740401" cy="5753100"/>
          </a:xfrm>
          <a:prstGeom prst="rect">
            <a:avLst/>
          </a:prstGeom>
        </p:spPr>
      </p:pic>
      <p:sp>
        <p:nvSpPr>
          <p:cNvPr id="3" name="Rectangle 2"/>
          <p:cNvSpPr/>
          <p:nvPr/>
        </p:nvSpPr>
        <p:spPr>
          <a:xfrm>
            <a:off x="6062133" y="1495709"/>
            <a:ext cx="5265667" cy="3046988"/>
          </a:xfrm>
          <a:prstGeom prst="rect">
            <a:avLst/>
          </a:prstGeom>
        </p:spPr>
        <p:txBody>
          <a:bodyPr wrap="square">
            <a:spAutoFit/>
          </a:bodyPr>
          <a:lstStyle/>
          <a:p>
            <a:r>
              <a:rPr lang="en-US" sz="3200" dirty="0">
                <a:cs typeface="+mj-cs"/>
              </a:rPr>
              <a:t>The ascending colon extends from the cecum upward toward the liver, where it turns to cross the abdomen. This turn is called the </a:t>
            </a:r>
            <a:r>
              <a:rPr lang="en-US" sz="3200" b="1" dirty="0">
                <a:solidFill>
                  <a:srgbClr val="FF0000"/>
                </a:solidFill>
                <a:cs typeface="+mj-cs"/>
              </a:rPr>
              <a:t>hepatic flexure</a:t>
            </a:r>
            <a:r>
              <a:rPr lang="en-US" dirty="0"/>
              <a:t>. </a:t>
            </a:r>
          </a:p>
        </p:txBody>
      </p:sp>
    </p:spTree>
    <p:extLst>
      <p:ext uri="{BB962C8B-B14F-4D97-AF65-F5344CB8AC3E}">
        <p14:creationId xmlns:p14="http://schemas.microsoft.com/office/powerpoint/2010/main" val="29684911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 xmlns:a16="http://schemas.microsoft.com/office/drawing/2014/main"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pic>
        <p:nvPicPr>
          <p:cNvPr id="7" name="Picture 6"/>
          <p:cNvPicPr>
            <a:picLocks noChangeAspect="1"/>
          </p:cNvPicPr>
          <p:nvPr/>
        </p:nvPicPr>
        <p:blipFill>
          <a:blip r:embed="rId2"/>
          <a:stretch>
            <a:fillRect/>
          </a:stretch>
        </p:blipFill>
        <p:spPr>
          <a:xfrm>
            <a:off x="152399" y="219075"/>
            <a:ext cx="5080001" cy="5753100"/>
          </a:xfrm>
          <a:prstGeom prst="rect">
            <a:avLst/>
          </a:prstGeom>
        </p:spPr>
      </p:pic>
      <p:sp>
        <p:nvSpPr>
          <p:cNvPr id="5" name="Rectangle 4"/>
          <p:cNvSpPr/>
          <p:nvPr/>
        </p:nvSpPr>
        <p:spPr>
          <a:xfrm>
            <a:off x="5270046" y="697791"/>
            <a:ext cx="5886449" cy="6555641"/>
          </a:xfrm>
          <a:prstGeom prst="rect">
            <a:avLst/>
          </a:prstGeom>
        </p:spPr>
        <p:txBody>
          <a:bodyPr wrap="square">
            <a:spAutoFit/>
          </a:bodyPr>
          <a:lstStyle/>
          <a:p>
            <a:pPr marL="457200" lvl="0" indent="-457200">
              <a:buFont typeface="Wingdings" panose="05000000000000000000" pitchFamily="2" charset="2"/>
              <a:buChar char="Ø"/>
            </a:pPr>
            <a:r>
              <a:rPr lang="en-US" sz="2400" dirty="0" smtClean="0">
                <a:solidFill>
                  <a:prstClr val="black"/>
                </a:solidFill>
                <a:latin typeface="Cambria" pitchFamily="18" charset="0"/>
              </a:rPr>
              <a:t>Upon </a:t>
            </a:r>
            <a:r>
              <a:rPr lang="en-US" sz="2400" dirty="0">
                <a:solidFill>
                  <a:prstClr val="black"/>
                </a:solidFill>
                <a:latin typeface="Cambria" pitchFamily="18" charset="0"/>
              </a:rPr>
              <a:t>turning, this portion of the colon becomes the </a:t>
            </a:r>
            <a:r>
              <a:rPr lang="en-US" sz="2400" b="1" dirty="0">
                <a:solidFill>
                  <a:srgbClr val="FF0000"/>
                </a:solidFill>
                <a:latin typeface="Cambria" pitchFamily="18" charset="0"/>
              </a:rPr>
              <a:t>transverse colon, </a:t>
            </a:r>
            <a:r>
              <a:rPr lang="en-US" sz="2400" dirty="0">
                <a:solidFill>
                  <a:prstClr val="black"/>
                </a:solidFill>
                <a:latin typeface="Cambria" pitchFamily="18" charset="0"/>
              </a:rPr>
              <a:t>crossing the abdomen from right to left. </a:t>
            </a:r>
            <a:endParaRPr lang="en-US" sz="2400" dirty="0" smtClean="0">
              <a:solidFill>
                <a:prstClr val="black"/>
              </a:solidFill>
              <a:latin typeface="Cambria" pitchFamily="18" charset="0"/>
            </a:endParaRPr>
          </a:p>
          <a:p>
            <a:pPr marL="457200" lvl="0" indent="-457200">
              <a:buFont typeface="Wingdings" panose="05000000000000000000" pitchFamily="2" charset="2"/>
              <a:buChar char="Ø"/>
            </a:pPr>
            <a:r>
              <a:rPr lang="en-US" sz="2400" dirty="0" smtClean="0">
                <a:solidFill>
                  <a:prstClr val="black"/>
                </a:solidFill>
                <a:latin typeface="Cambria" pitchFamily="18" charset="0"/>
              </a:rPr>
              <a:t>The </a:t>
            </a:r>
            <a:r>
              <a:rPr lang="en-US" sz="2400" dirty="0">
                <a:solidFill>
                  <a:prstClr val="black"/>
                </a:solidFill>
                <a:latin typeface="Cambria" pitchFamily="18" charset="0"/>
              </a:rPr>
              <a:t>colon then turns at the splenic flexure to become the </a:t>
            </a:r>
            <a:r>
              <a:rPr lang="en-US" sz="2400" b="1" dirty="0">
                <a:solidFill>
                  <a:srgbClr val="FF0000"/>
                </a:solidFill>
                <a:latin typeface="Cambria" pitchFamily="18" charset="0"/>
              </a:rPr>
              <a:t>descending colon. </a:t>
            </a:r>
            <a:endParaRPr lang="en-US" sz="2400" b="1" dirty="0" smtClean="0">
              <a:solidFill>
                <a:srgbClr val="FF0000"/>
              </a:solidFill>
              <a:latin typeface="Cambria" pitchFamily="18" charset="0"/>
            </a:endParaRPr>
          </a:p>
          <a:p>
            <a:pPr marL="457200" lvl="0" indent="-457200">
              <a:buFont typeface="Wingdings" panose="05000000000000000000" pitchFamily="2" charset="2"/>
              <a:buChar char="Ø"/>
            </a:pPr>
            <a:r>
              <a:rPr lang="en-US" sz="2400" dirty="0" smtClean="0">
                <a:solidFill>
                  <a:prstClr val="black"/>
                </a:solidFill>
                <a:latin typeface="Cambria" pitchFamily="18" charset="0"/>
              </a:rPr>
              <a:t>The </a:t>
            </a:r>
            <a:r>
              <a:rPr lang="en-US" sz="2400" dirty="0">
                <a:solidFill>
                  <a:prstClr val="black"/>
                </a:solidFill>
                <a:latin typeface="Cambria" pitchFamily="18" charset="0"/>
              </a:rPr>
              <a:t>descending colon passes down the left side of the body to the </a:t>
            </a:r>
            <a:r>
              <a:rPr lang="en-US" sz="2400" b="1" dirty="0">
                <a:solidFill>
                  <a:srgbClr val="FF0000"/>
                </a:solidFill>
                <a:latin typeface="Cambria" pitchFamily="18" charset="0"/>
              </a:rPr>
              <a:t>sigmoid</a:t>
            </a:r>
            <a:r>
              <a:rPr lang="en-US" sz="2400" dirty="0">
                <a:solidFill>
                  <a:prstClr val="black"/>
                </a:solidFill>
                <a:latin typeface="Cambria" pitchFamily="18" charset="0"/>
              </a:rPr>
              <a:t>, or pelvic, colon. </a:t>
            </a:r>
            <a:endParaRPr lang="en-US" sz="2400" dirty="0" smtClean="0">
              <a:solidFill>
                <a:prstClr val="black"/>
              </a:solidFill>
              <a:latin typeface="Cambria" pitchFamily="18" charset="0"/>
            </a:endParaRPr>
          </a:p>
          <a:p>
            <a:pPr marL="457200" lvl="0" indent="-457200">
              <a:buFont typeface="Wingdings" panose="05000000000000000000" pitchFamily="2" charset="2"/>
              <a:buChar char="Ø"/>
            </a:pPr>
            <a:r>
              <a:rPr lang="en-US" sz="2400" dirty="0">
                <a:solidFill>
                  <a:prstClr val="black"/>
                </a:solidFill>
                <a:latin typeface="Cambria" pitchFamily="18" charset="0"/>
              </a:rPr>
              <a:t>The sigmoid colon contains feces, solid waste </a:t>
            </a:r>
            <a:r>
              <a:rPr lang="en-US" sz="2400" dirty="0" smtClean="0">
                <a:solidFill>
                  <a:prstClr val="black"/>
                </a:solidFill>
                <a:latin typeface="Cambria" pitchFamily="18" charset="0"/>
              </a:rPr>
              <a:t>products.</a:t>
            </a:r>
          </a:p>
          <a:p>
            <a:pPr marL="457200" lvl="0" indent="-457200">
              <a:buFont typeface="Wingdings" panose="05000000000000000000" pitchFamily="2" charset="2"/>
              <a:buChar char="Ø"/>
            </a:pPr>
            <a:r>
              <a:rPr lang="en-US" sz="2400" dirty="0">
                <a:solidFill>
                  <a:prstClr val="black"/>
                </a:solidFill>
                <a:latin typeface="Cambria" pitchFamily="18" charset="0"/>
              </a:rPr>
              <a:t>Feces are excreted from the rectum through the anal canal, and out an opening called the anus. </a:t>
            </a:r>
          </a:p>
          <a:p>
            <a:pPr marL="457200" lvl="0" indent="-457200">
              <a:buFont typeface="Wingdings" panose="05000000000000000000" pitchFamily="2" charset="2"/>
              <a:buChar char="Ø"/>
            </a:pPr>
            <a:endParaRPr lang="en-US" sz="2800" dirty="0" smtClean="0">
              <a:solidFill>
                <a:prstClr val="black"/>
              </a:solidFill>
              <a:latin typeface="Cambria" pitchFamily="18" charset="0"/>
            </a:endParaRPr>
          </a:p>
          <a:p>
            <a:pPr marL="457200" lvl="0" indent="-457200">
              <a:buFont typeface="Wingdings" panose="05000000000000000000" pitchFamily="2" charset="2"/>
              <a:buChar char="Ø"/>
            </a:pPr>
            <a:endParaRPr lang="en-US" sz="2800" dirty="0" smtClean="0">
              <a:solidFill>
                <a:prstClr val="black"/>
              </a:solidFill>
              <a:latin typeface="Cambria" pitchFamily="18" charset="0"/>
            </a:endParaRPr>
          </a:p>
          <a:p>
            <a:pPr marL="457200" lvl="0" indent="-457200">
              <a:buFont typeface="Wingdings" panose="05000000000000000000" pitchFamily="2" charset="2"/>
              <a:buChar char="Ø"/>
            </a:pPr>
            <a:endParaRPr lang="ar-IQ" sz="2800" dirty="0">
              <a:solidFill>
                <a:prstClr val="black"/>
              </a:solidFill>
              <a:latin typeface="Cambria" pitchFamily="18" charset="0"/>
            </a:endParaRPr>
          </a:p>
        </p:txBody>
      </p:sp>
    </p:spTree>
    <p:extLst>
      <p:ext uri="{BB962C8B-B14F-4D97-AF65-F5344CB8AC3E}">
        <p14:creationId xmlns:p14="http://schemas.microsoft.com/office/powerpoint/2010/main" val="41892256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 xmlns:a16="http://schemas.microsoft.com/office/drawing/2014/main"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3" name="مستطيل 2"/>
          <p:cNvSpPr/>
          <p:nvPr/>
        </p:nvSpPr>
        <p:spPr>
          <a:xfrm>
            <a:off x="0" y="260950"/>
            <a:ext cx="11228318" cy="6217087"/>
          </a:xfrm>
          <a:prstGeom prst="rect">
            <a:avLst/>
          </a:prstGeom>
        </p:spPr>
        <p:txBody>
          <a:bodyPr wrap="square">
            <a:spAutoFit/>
          </a:bodyPr>
          <a:lstStyle/>
          <a:p>
            <a:pPr algn="ctr"/>
            <a:r>
              <a:rPr lang="en-US" sz="3200" b="1" u="sng" dirty="0">
                <a:solidFill>
                  <a:srgbClr val="FF0000"/>
                </a:solidFill>
                <a:latin typeface="Cambria" pitchFamily="18" charset="0"/>
              </a:rPr>
              <a:t>Functions of the large </a:t>
            </a:r>
            <a:r>
              <a:rPr lang="en-US" sz="3200" b="1" u="sng" dirty="0" smtClean="0">
                <a:solidFill>
                  <a:srgbClr val="FF0000"/>
                </a:solidFill>
                <a:latin typeface="Cambria" pitchFamily="18" charset="0"/>
              </a:rPr>
              <a:t>intestine</a:t>
            </a:r>
          </a:p>
          <a:p>
            <a:pPr algn="ctr"/>
            <a:endParaRPr lang="en-US" sz="3600" b="1" u="sng" dirty="0" smtClean="0">
              <a:latin typeface="Cambria" pitchFamily="18" charset="0"/>
            </a:endParaRPr>
          </a:p>
          <a:p>
            <a:pPr marL="514350" indent="-514350">
              <a:lnSpc>
                <a:spcPct val="150000"/>
              </a:lnSpc>
              <a:buFont typeface="+mj-lt"/>
              <a:buAutoNum type="arabicPeriod"/>
            </a:pPr>
            <a:r>
              <a:rPr lang="en-US" sz="3200" dirty="0" smtClean="0">
                <a:latin typeface="Cambria" pitchFamily="18" charset="0"/>
              </a:rPr>
              <a:t>Absorption </a:t>
            </a:r>
            <a:r>
              <a:rPr lang="en-US" sz="3200" dirty="0">
                <a:latin typeface="Cambria" pitchFamily="18" charset="0"/>
              </a:rPr>
              <a:t>of </a:t>
            </a:r>
            <a:r>
              <a:rPr lang="en-US" sz="3200" dirty="0" smtClean="0">
                <a:latin typeface="Cambria" pitchFamily="18" charset="0"/>
              </a:rPr>
              <a:t>water</a:t>
            </a:r>
          </a:p>
          <a:p>
            <a:pPr marL="514350" indent="-514350">
              <a:lnSpc>
                <a:spcPct val="150000"/>
              </a:lnSpc>
              <a:buFont typeface="+mj-lt"/>
              <a:buAutoNum type="arabicPeriod"/>
            </a:pPr>
            <a:r>
              <a:rPr lang="en-US" sz="3200" dirty="0" smtClean="0">
                <a:latin typeface="Cambria" pitchFamily="18" charset="0"/>
              </a:rPr>
              <a:t> Formation </a:t>
            </a:r>
            <a:r>
              <a:rPr lang="en-US" sz="3200" dirty="0">
                <a:latin typeface="Cambria" pitchFamily="18" charset="0"/>
              </a:rPr>
              <a:t>and </a:t>
            </a:r>
            <a:r>
              <a:rPr lang="en-US" sz="3200" dirty="0" smtClean="0">
                <a:latin typeface="Cambria" pitchFamily="18" charset="0"/>
              </a:rPr>
              <a:t>Expulsion of feces</a:t>
            </a:r>
          </a:p>
          <a:p>
            <a:pPr marL="514350" indent="-514350">
              <a:lnSpc>
                <a:spcPct val="150000"/>
              </a:lnSpc>
              <a:buFont typeface="+mj-lt"/>
              <a:buAutoNum type="arabicPeriod"/>
            </a:pPr>
            <a:r>
              <a:rPr lang="en-US" sz="3200" dirty="0" smtClean="0">
                <a:latin typeface="Cambria" pitchFamily="18" charset="0"/>
              </a:rPr>
              <a:t> Bacteria </a:t>
            </a:r>
            <a:r>
              <a:rPr lang="en-US" sz="3200" dirty="0">
                <a:latin typeface="Cambria" pitchFamily="18" charset="0"/>
              </a:rPr>
              <a:t>that reside in the large intestine act on food residue while it makes its way through the large intestine. </a:t>
            </a:r>
            <a:endParaRPr lang="en-US" sz="3200" dirty="0" smtClean="0">
              <a:latin typeface="Cambria" pitchFamily="18" charset="0"/>
            </a:endParaRPr>
          </a:p>
          <a:p>
            <a:pPr marL="514350" indent="-514350">
              <a:lnSpc>
                <a:spcPct val="150000"/>
              </a:lnSpc>
              <a:buFont typeface="+mj-lt"/>
              <a:buAutoNum type="arabicPeriod"/>
            </a:pPr>
            <a:r>
              <a:rPr lang="en-US" sz="3200" dirty="0" smtClean="0">
                <a:latin typeface="Cambria" pitchFamily="18" charset="0"/>
              </a:rPr>
              <a:t> Bacterial </a:t>
            </a:r>
            <a:r>
              <a:rPr lang="en-US" sz="3200" dirty="0">
                <a:latin typeface="Cambria" pitchFamily="18" charset="0"/>
              </a:rPr>
              <a:t>action produces vitamin K and some of the B-complex vitamins</a:t>
            </a:r>
            <a:r>
              <a:rPr lang="en-US" sz="3200" dirty="0" smtClean="0">
                <a:latin typeface="Cambria" pitchFamily="18" charset="0"/>
              </a:rPr>
              <a:t>.</a:t>
            </a:r>
          </a:p>
          <a:p>
            <a:pPr>
              <a:lnSpc>
                <a:spcPct val="150000"/>
              </a:lnSpc>
            </a:pPr>
            <a:r>
              <a:rPr lang="en-US" sz="2800" dirty="0" smtClean="0">
                <a:latin typeface="Cambria" pitchFamily="18" charset="0"/>
              </a:rPr>
              <a:t> </a:t>
            </a:r>
            <a:endParaRPr lang="ar-IQ" sz="2800" dirty="0">
              <a:latin typeface="Cambria" pitchFamily="18" charset="0"/>
            </a:endParaRPr>
          </a:p>
        </p:txBody>
      </p:sp>
    </p:spTree>
    <p:extLst>
      <p:ext uri="{BB962C8B-B14F-4D97-AF65-F5344CB8AC3E}">
        <p14:creationId xmlns:p14="http://schemas.microsoft.com/office/powerpoint/2010/main" val="36885739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4" name="Rectangle 3">
            <a:extLst>
              <a:ext uri="{FF2B5EF4-FFF2-40B4-BE49-F238E27FC236}">
                <a16:creationId xmlns=""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5" name="مستطيل 4"/>
          <p:cNvSpPr/>
          <p:nvPr/>
        </p:nvSpPr>
        <p:spPr>
          <a:xfrm>
            <a:off x="0" y="291728"/>
            <a:ext cx="11251325" cy="6001643"/>
          </a:xfrm>
          <a:prstGeom prst="rect">
            <a:avLst/>
          </a:prstGeom>
        </p:spPr>
        <p:txBody>
          <a:bodyPr wrap="square">
            <a:spAutoFit/>
          </a:bodyPr>
          <a:lstStyle/>
          <a:p>
            <a:pPr algn="ctr">
              <a:lnSpc>
                <a:spcPct val="150000"/>
              </a:lnSpc>
            </a:pPr>
            <a:r>
              <a:rPr lang="en-US" sz="3200" b="1" u="sng" dirty="0">
                <a:solidFill>
                  <a:srgbClr val="FF0000"/>
                </a:solidFill>
                <a:latin typeface="Cambria" pitchFamily="18" charset="0"/>
              </a:rPr>
              <a:t>Elimination </a:t>
            </a:r>
            <a:endParaRPr lang="en-US" sz="3200" b="1" u="sng" dirty="0" smtClean="0">
              <a:solidFill>
                <a:srgbClr val="FF0000"/>
              </a:solidFill>
              <a:latin typeface="Cambria" pitchFamily="18" charset="0"/>
            </a:endParaRPr>
          </a:p>
          <a:p>
            <a:pPr algn="ctr">
              <a:lnSpc>
                <a:spcPct val="150000"/>
              </a:lnSpc>
            </a:pPr>
            <a:endParaRPr lang="en-US" sz="3200" b="1" u="sng" dirty="0" smtClean="0">
              <a:solidFill>
                <a:srgbClr val="FF0000"/>
              </a:solidFill>
              <a:latin typeface="Cambria" pitchFamily="18" charset="0"/>
            </a:endParaRPr>
          </a:p>
          <a:p>
            <a:pPr marL="457200" indent="-457200">
              <a:lnSpc>
                <a:spcPct val="150000"/>
              </a:lnSpc>
              <a:buFont typeface="Wingdings" panose="05000000000000000000" pitchFamily="2" charset="2"/>
              <a:buChar char="Ø"/>
            </a:pPr>
            <a:r>
              <a:rPr lang="en-US" sz="3200" b="1" dirty="0" smtClean="0">
                <a:solidFill>
                  <a:srgbClr val="ED7D31">
                    <a:lumMod val="50000"/>
                  </a:srgbClr>
                </a:solidFill>
              </a:rPr>
              <a:t>Elimination</a:t>
            </a:r>
            <a:r>
              <a:rPr lang="en-US" sz="3200" dirty="0" smtClean="0">
                <a:solidFill>
                  <a:prstClr val="black"/>
                </a:solidFill>
              </a:rPr>
              <a:t> is the process of expelling solid wastes made up of the waste products of food that are not absorbed into the cells of the body. </a:t>
            </a:r>
          </a:p>
          <a:p>
            <a:pPr marL="457200" lvl="0" indent="-457200">
              <a:buFont typeface="Wingdings" panose="05000000000000000000" pitchFamily="2" charset="2"/>
              <a:buChar char="Ø"/>
            </a:pPr>
            <a:r>
              <a:rPr lang="en-US" sz="3200" dirty="0">
                <a:solidFill>
                  <a:prstClr val="black"/>
                </a:solidFill>
                <a:latin typeface="Cambria" pitchFamily="18" charset="0"/>
              </a:rPr>
              <a:t>Two centers govern the reflex to </a:t>
            </a:r>
            <a:r>
              <a:rPr lang="en-US" sz="3200" dirty="0" smtClean="0">
                <a:solidFill>
                  <a:prstClr val="black"/>
                </a:solidFill>
                <a:latin typeface="Cambria" pitchFamily="18" charset="0"/>
              </a:rPr>
              <a:t>eliminate, </a:t>
            </a:r>
            <a:r>
              <a:rPr lang="en-US" sz="3200" dirty="0">
                <a:solidFill>
                  <a:prstClr val="black"/>
                </a:solidFill>
                <a:latin typeface="Cambria" pitchFamily="18" charset="0"/>
              </a:rPr>
              <a:t>in the medulla and a  spinal cord. </a:t>
            </a:r>
          </a:p>
          <a:p>
            <a:pPr lvl="0"/>
            <a:endParaRPr lang="ar-IQ" sz="3200" dirty="0">
              <a:solidFill>
                <a:prstClr val="black"/>
              </a:solidFill>
              <a:latin typeface="Cambria" pitchFamily="18" charset="0"/>
            </a:endParaRPr>
          </a:p>
          <a:p>
            <a:pPr>
              <a:lnSpc>
                <a:spcPct val="150000"/>
              </a:lnSpc>
            </a:pPr>
            <a:endParaRPr lang="en-US" sz="3200" b="1" dirty="0">
              <a:solidFill>
                <a:srgbClr val="FF0000"/>
              </a:solidFill>
              <a:latin typeface="Cambria" pitchFamily="18" charset="0"/>
            </a:endParaRPr>
          </a:p>
        </p:txBody>
      </p:sp>
    </p:spTree>
    <p:extLst>
      <p:ext uri="{BB962C8B-B14F-4D97-AF65-F5344CB8AC3E}">
        <p14:creationId xmlns:p14="http://schemas.microsoft.com/office/powerpoint/2010/main" val="21590209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3" name="مستطيل 2"/>
          <p:cNvSpPr/>
          <p:nvPr/>
        </p:nvSpPr>
        <p:spPr>
          <a:xfrm>
            <a:off x="304799" y="325651"/>
            <a:ext cx="10957561" cy="1508105"/>
          </a:xfrm>
          <a:prstGeom prst="rect">
            <a:avLst/>
          </a:prstGeom>
        </p:spPr>
        <p:txBody>
          <a:bodyPr wrap="square">
            <a:spAutoFit/>
          </a:bodyPr>
          <a:lstStyle/>
          <a:p>
            <a:pPr algn="ctr"/>
            <a:r>
              <a:rPr lang="en-US" sz="3200" b="1" u="sng" dirty="0" smtClean="0">
                <a:solidFill>
                  <a:srgbClr val="FF0000"/>
                </a:solidFill>
                <a:latin typeface="Cambria" pitchFamily="18" charset="0"/>
              </a:rPr>
              <a:t>Defecation</a:t>
            </a:r>
          </a:p>
          <a:p>
            <a:pPr algn="ctr"/>
            <a:endParaRPr lang="en-US" sz="3200" b="1" u="sng" dirty="0" smtClean="0">
              <a:solidFill>
                <a:srgbClr val="FF0000"/>
              </a:solidFill>
              <a:latin typeface="Cambria" pitchFamily="18" charset="0"/>
            </a:endParaRPr>
          </a:p>
          <a:p>
            <a:endParaRPr lang="ar-IQ" sz="2800" dirty="0">
              <a:latin typeface="Cambria" pitchFamily="18" charset="0"/>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095375" y="136478"/>
            <a:ext cx="10001250" cy="6609797"/>
          </a:xfrm>
          <a:prstGeom prst="rect">
            <a:avLst/>
          </a:prstGeom>
        </p:spPr>
      </p:pic>
    </p:spTree>
    <p:extLst>
      <p:ext uri="{BB962C8B-B14F-4D97-AF65-F5344CB8AC3E}">
        <p14:creationId xmlns:p14="http://schemas.microsoft.com/office/powerpoint/2010/main" val="3250304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t>University of </a:t>
            </a:r>
            <a:r>
              <a:rPr lang="en-GB" dirty="0" err="1"/>
              <a:t>Basrah</a:t>
            </a:r>
            <a:r>
              <a:rPr lang="en-GB" dirty="0"/>
              <a:t> </a:t>
            </a:r>
            <a:r>
              <a:rPr lang="en-GB" dirty="0" smtClean="0"/>
              <a:t>–</a:t>
            </a:r>
            <a:r>
              <a:rPr lang="en-US" dirty="0" smtClean="0"/>
              <a:t>College of Nursing</a:t>
            </a:r>
            <a:r>
              <a:rPr lang="en-GB" dirty="0" smtClean="0"/>
              <a:t>– </a:t>
            </a:r>
            <a:r>
              <a:rPr lang="en-US" dirty="0" smtClean="0"/>
              <a:t>Fundamentals of Nursing Department</a:t>
            </a:r>
            <a:endParaRPr lang="en-GB" dirty="0"/>
          </a:p>
        </p:txBody>
      </p:sp>
      <p:sp>
        <p:nvSpPr>
          <p:cNvPr id="2" name="Rectangle 1">
            <a:extLst>
              <a:ext uri="{FF2B5EF4-FFF2-40B4-BE49-F238E27FC236}">
                <a16:creationId xmlns:a16="http://schemas.microsoft.com/office/drawing/2014/main" xmlns="" id="{470BEDE2-834B-4054-A0CF-92E47AC422C5}"/>
              </a:ext>
            </a:extLst>
          </p:cNvPr>
          <p:cNvSpPr/>
          <p:nvPr/>
        </p:nvSpPr>
        <p:spPr>
          <a:xfrm>
            <a:off x="147452" y="1844952"/>
            <a:ext cx="11073246" cy="397031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50000"/>
              </a:lnSpc>
            </a:pPr>
            <a:r>
              <a:rPr lang="en-US" sz="2400" dirty="0" smtClean="0">
                <a:latin typeface="Times New Roman" panose="02020603050405020304" pitchFamily="18" charset="0"/>
                <a:ea typeface="Times New Roman" panose="02020603050405020304" pitchFamily="18" charset="0"/>
              </a:rPr>
              <a:t>1- Help maintain Fluid balance.</a:t>
            </a:r>
          </a:p>
          <a:p>
            <a:pPr>
              <a:lnSpc>
                <a:spcPct val="150000"/>
              </a:lnSpc>
            </a:pPr>
            <a:r>
              <a:rPr lang="en-US" sz="2400" dirty="0" smtClean="0">
                <a:latin typeface="Times New Roman" panose="02020603050405020304" pitchFamily="18" charset="0"/>
                <a:ea typeface="Times New Roman" panose="02020603050405020304" pitchFamily="18" charset="0"/>
              </a:rPr>
              <a:t>2- Nephrons </a:t>
            </a:r>
            <a:r>
              <a:rPr lang="en-US" sz="2400" dirty="0">
                <a:latin typeface="Times New Roman" panose="02020603050405020304" pitchFamily="18" charset="0"/>
                <a:ea typeface="Times New Roman" panose="02020603050405020304" pitchFamily="18" charset="0"/>
              </a:rPr>
              <a:t>remove the end products of metabolism, such as urea, creatinine, and uric acid from the blood plasma and form urine</a:t>
            </a:r>
            <a:r>
              <a:rPr lang="en-US" sz="2400" dirty="0" smtClean="0">
                <a:latin typeface="Times New Roman" panose="02020603050405020304" pitchFamily="18" charset="0"/>
                <a:ea typeface="Times New Roman" panose="02020603050405020304" pitchFamily="18" charset="0"/>
              </a:rPr>
              <a:t>.</a:t>
            </a:r>
          </a:p>
          <a:p>
            <a:pPr>
              <a:lnSpc>
                <a:spcPct val="150000"/>
              </a:lnSpc>
            </a:pPr>
            <a:r>
              <a:rPr lang="en-US" sz="2400" dirty="0" smtClean="0">
                <a:latin typeface="Times New Roman" panose="02020603050405020304" pitchFamily="18" charset="0"/>
                <a:ea typeface="Times New Roman" panose="02020603050405020304" pitchFamily="18" charset="0"/>
              </a:rPr>
              <a:t>3- Regulate blood pressure.</a:t>
            </a:r>
          </a:p>
          <a:p>
            <a:pPr>
              <a:lnSpc>
                <a:spcPct val="150000"/>
              </a:lnSpc>
            </a:pPr>
            <a:r>
              <a:rPr lang="en-US" sz="2400" dirty="0" smtClean="0">
                <a:latin typeface="Times New Roman" panose="02020603050405020304" pitchFamily="18" charset="0"/>
                <a:ea typeface="Times New Roman" panose="02020603050405020304" pitchFamily="18" charset="0"/>
              </a:rPr>
              <a:t>4- Secrete Erythropoietin hormone that stimulate bone marrow produce RBC.</a:t>
            </a:r>
          </a:p>
          <a:p>
            <a:pPr>
              <a:lnSpc>
                <a:spcPct val="150000"/>
              </a:lnSpc>
            </a:pPr>
            <a:endParaRPr lang="en-US" sz="2400" dirty="0">
              <a:latin typeface="Times New Roman" panose="02020603050405020304" pitchFamily="18" charset="0"/>
              <a:ea typeface="Times New Roman" panose="02020603050405020304" pitchFamily="18" charset="0"/>
            </a:endParaRPr>
          </a:p>
          <a:p>
            <a:pPr>
              <a:lnSpc>
                <a:spcPct val="150000"/>
              </a:lnSpc>
            </a:pPr>
            <a:endParaRPr lang="en-US" sz="2400" dirty="0" smtClean="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47452" y="1088041"/>
            <a:ext cx="10276676" cy="579967"/>
          </a:xfrm>
          <a:prstGeom prst="rect">
            <a:avLst/>
          </a:prstGeom>
        </p:spPr>
        <p:txBody>
          <a:bodyPr wrap="square">
            <a:spAutoFit/>
          </a:bodyPr>
          <a:lstStyle/>
          <a:p>
            <a:pPr lvl="0">
              <a:lnSpc>
                <a:spcPct val="150000"/>
              </a:lnSpc>
            </a:pPr>
            <a:r>
              <a:rPr lang="en-US" sz="2400" b="1" u="sng" dirty="0" smtClean="0">
                <a:solidFill>
                  <a:srgbClr val="0070C0"/>
                </a:solidFill>
                <a:latin typeface="Times New Roman" panose="02020603050405020304" pitchFamily="18" charset="0"/>
                <a:ea typeface="Times New Roman" panose="02020603050405020304" pitchFamily="18" charset="0"/>
              </a:rPr>
              <a:t>Functions </a:t>
            </a:r>
            <a:r>
              <a:rPr lang="en-US" sz="2400" b="1" u="sng" dirty="0">
                <a:solidFill>
                  <a:srgbClr val="0070C0"/>
                </a:solidFill>
                <a:latin typeface="Times New Roman" panose="02020603050405020304" pitchFamily="18" charset="0"/>
                <a:ea typeface="Times New Roman" panose="02020603050405020304" pitchFamily="18" charset="0"/>
              </a:rPr>
              <a:t>of the </a:t>
            </a:r>
            <a:r>
              <a:rPr lang="en-US" sz="2400" b="1" u="sng" dirty="0" smtClean="0">
                <a:solidFill>
                  <a:srgbClr val="0070C0"/>
                </a:solidFill>
                <a:latin typeface="Times New Roman" panose="02020603050405020304" pitchFamily="18" charset="0"/>
                <a:ea typeface="Times New Roman" panose="02020603050405020304" pitchFamily="18" charset="0"/>
              </a:rPr>
              <a:t>Kidneys:</a:t>
            </a:r>
            <a:endParaRPr lang="en-US" sz="2400" b="1" u="sng" dirty="0">
              <a:solidFill>
                <a:srgbClr val="0070C0"/>
              </a:solidFill>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5" name="Rectangle 4"/>
          <p:cNvSpPr/>
          <p:nvPr/>
        </p:nvSpPr>
        <p:spPr>
          <a:xfrm>
            <a:off x="3684493" y="326322"/>
            <a:ext cx="5136777" cy="58477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n-US" sz="3200" b="1">
                <a:solidFill>
                  <a:schemeClr val="tx1"/>
                </a:solidFill>
                <a:latin typeface="Baskerville Old Face" pitchFamily="18" charset="0"/>
              </a:rPr>
              <a:t>Anatomy And Physiology</a:t>
            </a:r>
            <a:endParaRPr lang="en-US" sz="3200" b="1" dirty="0">
              <a:solidFill>
                <a:schemeClr val="tx1"/>
              </a:solidFill>
              <a:latin typeface="Baskerville Old Face" pitchFamily="18" charset="0"/>
            </a:endParaRPr>
          </a:p>
        </p:txBody>
      </p:sp>
    </p:spTree>
    <p:extLst>
      <p:ext uri="{BB962C8B-B14F-4D97-AF65-F5344CB8AC3E}">
        <p14:creationId xmlns:p14="http://schemas.microsoft.com/office/powerpoint/2010/main" val="138864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 xmlns:a16="http://schemas.microsoft.com/office/drawing/2014/main" id="{470BEDE2-834B-4054-A0CF-92E47AC422C5}"/>
              </a:ext>
            </a:extLst>
          </p:cNvPr>
          <p:cNvSpPr/>
          <p:nvPr/>
        </p:nvSpPr>
        <p:spPr>
          <a:xfrm>
            <a:off x="1072242" y="747580"/>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3" name="مستطيل 2"/>
          <p:cNvSpPr/>
          <p:nvPr/>
        </p:nvSpPr>
        <p:spPr>
          <a:xfrm>
            <a:off x="3001135" y="419389"/>
            <a:ext cx="6121996" cy="523220"/>
          </a:xfrm>
          <a:prstGeom prst="rect">
            <a:avLst/>
          </a:prstGeom>
        </p:spPr>
        <p:txBody>
          <a:bodyPr wrap="none">
            <a:spAutoFit/>
          </a:bodyPr>
          <a:lstStyle/>
          <a:p>
            <a:pPr algn="ctr"/>
            <a:r>
              <a:rPr lang="en-US" sz="2800" b="1" u="sng" dirty="0" smtClean="0">
                <a:solidFill>
                  <a:srgbClr val="FF0000"/>
                </a:solidFill>
                <a:latin typeface="Cambria" pitchFamily="18" charset="0"/>
                <a:ea typeface="Cambria Math" pitchFamily="18" charset="0"/>
              </a:rPr>
              <a:t>Factors Affecting  Bowel Elimination</a:t>
            </a:r>
            <a:endParaRPr lang="ar-IQ" sz="2800" b="1" u="sng" dirty="0">
              <a:solidFill>
                <a:srgbClr val="FF0000"/>
              </a:solidFill>
              <a:latin typeface="Cambria" pitchFamily="18" charset="0"/>
              <a:ea typeface="Cambria Math" pitchFamily="18" charset="0"/>
            </a:endParaRPr>
          </a:p>
        </p:txBody>
      </p:sp>
      <p:sp>
        <p:nvSpPr>
          <p:cNvPr id="5" name="مستطيل 4"/>
          <p:cNvSpPr/>
          <p:nvPr/>
        </p:nvSpPr>
        <p:spPr>
          <a:xfrm>
            <a:off x="682412" y="1340878"/>
            <a:ext cx="10759440" cy="9140964"/>
          </a:xfrm>
          <a:prstGeom prst="rect">
            <a:avLst/>
          </a:prstGeom>
        </p:spPr>
        <p:txBody>
          <a:bodyPr wrap="square">
            <a:spAutoFit/>
          </a:bodyPr>
          <a:lstStyle/>
          <a:p>
            <a:r>
              <a:rPr lang="en-US" sz="2800" dirty="0" smtClean="0">
                <a:latin typeface="Cambria" pitchFamily="18" charset="0"/>
              </a:rPr>
              <a:t>1- Developmental Considerations.</a:t>
            </a:r>
          </a:p>
          <a:p>
            <a:r>
              <a:rPr lang="en-US" sz="2800" dirty="0" smtClean="0">
                <a:latin typeface="Cambria" pitchFamily="18" charset="0"/>
              </a:rPr>
              <a:t>2- Daily patterns.</a:t>
            </a:r>
          </a:p>
          <a:p>
            <a:r>
              <a:rPr lang="en-US" sz="2800" dirty="0" smtClean="0">
                <a:latin typeface="Cambria" pitchFamily="18" charset="0"/>
              </a:rPr>
              <a:t>3- Food </a:t>
            </a:r>
            <a:r>
              <a:rPr lang="en-US" sz="2800" dirty="0">
                <a:latin typeface="Cambria" pitchFamily="18" charset="0"/>
              </a:rPr>
              <a:t>and </a:t>
            </a:r>
            <a:r>
              <a:rPr lang="en-US" sz="2800" dirty="0" smtClean="0">
                <a:latin typeface="Cambria" pitchFamily="18" charset="0"/>
              </a:rPr>
              <a:t>Fluid.  </a:t>
            </a:r>
          </a:p>
          <a:p>
            <a:r>
              <a:rPr lang="en-US" sz="2800" dirty="0" smtClean="0">
                <a:latin typeface="Cambria" pitchFamily="18" charset="0"/>
              </a:rPr>
              <a:t>4- </a:t>
            </a:r>
            <a:r>
              <a:rPr lang="en-US" sz="2800" dirty="0">
                <a:latin typeface="Cambria" pitchFamily="18" charset="0"/>
              </a:rPr>
              <a:t>Activity and Muscle </a:t>
            </a:r>
            <a:r>
              <a:rPr lang="en-US" sz="2800" dirty="0" smtClean="0">
                <a:latin typeface="Cambria" pitchFamily="18" charset="0"/>
              </a:rPr>
              <a:t>Tone.</a:t>
            </a:r>
          </a:p>
          <a:p>
            <a:r>
              <a:rPr lang="en-US" sz="2800" dirty="0" smtClean="0">
                <a:latin typeface="Cambria" pitchFamily="18" charset="0"/>
              </a:rPr>
              <a:t>5- </a:t>
            </a:r>
            <a:r>
              <a:rPr lang="en-US" sz="2800" dirty="0" smtClean="0">
                <a:solidFill>
                  <a:prstClr val="black"/>
                </a:solidFill>
                <a:latin typeface="Cambria" pitchFamily="18" charset="0"/>
                <a:ea typeface="Times New Roman" panose="02020603050405020304" pitchFamily="18" charset="0"/>
              </a:rPr>
              <a:t>Lifestyle.</a:t>
            </a:r>
          </a:p>
          <a:p>
            <a:r>
              <a:rPr lang="en-US" sz="2800" dirty="0">
                <a:latin typeface="Cambria" pitchFamily="18" charset="0"/>
              </a:rPr>
              <a:t>6- Psychological </a:t>
            </a:r>
            <a:r>
              <a:rPr lang="en-US" sz="2800" dirty="0" smtClean="0">
                <a:latin typeface="Cambria" pitchFamily="18" charset="0"/>
              </a:rPr>
              <a:t>Variables.</a:t>
            </a:r>
          </a:p>
          <a:p>
            <a:r>
              <a:rPr lang="en-US" sz="2800" dirty="0">
                <a:latin typeface="Cambria" pitchFamily="18" charset="0"/>
              </a:rPr>
              <a:t>7- Pathologic </a:t>
            </a:r>
            <a:r>
              <a:rPr lang="en-US" sz="2800" dirty="0" smtClean="0">
                <a:latin typeface="Cambria" pitchFamily="18" charset="0"/>
              </a:rPr>
              <a:t>Conditions</a:t>
            </a:r>
          </a:p>
          <a:p>
            <a:r>
              <a:rPr lang="en-US" sz="2800" dirty="0">
                <a:latin typeface="Cambria" pitchFamily="18" charset="0"/>
              </a:rPr>
              <a:t>8- </a:t>
            </a:r>
            <a:r>
              <a:rPr lang="en-US" sz="2800" dirty="0" smtClean="0">
                <a:latin typeface="Cambria" pitchFamily="18" charset="0"/>
              </a:rPr>
              <a:t>Medications</a:t>
            </a:r>
          </a:p>
          <a:p>
            <a:r>
              <a:rPr lang="en-US" sz="2800" dirty="0">
                <a:latin typeface="Cambria" pitchFamily="18" charset="0"/>
              </a:rPr>
              <a:t>9- Diagnostic </a:t>
            </a:r>
            <a:r>
              <a:rPr lang="en-US" sz="2800" dirty="0" smtClean="0">
                <a:latin typeface="Cambria" pitchFamily="18" charset="0"/>
              </a:rPr>
              <a:t>Studies</a:t>
            </a:r>
          </a:p>
          <a:p>
            <a:r>
              <a:rPr lang="en-US" sz="2800" dirty="0">
                <a:solidFill>
                  <a:prstClr val="black"/>
                </a:solidFill>
                <a:latin typeface="Cambria" pitchFamily="18" charset="0"/>
                <a:ea typeface="Times New Roman" panose="02020603050405020304" pitchFamily="18" charset="0"/>
              </a:rPr>
              <a:t>10-Surgery and Anesthesia </a:t>
            </a:r>
          </a:p>
          <a:p>
            <a:endParaRPr lang="en-US" sz="2800" dirty="0">
              <a:latin typeface="Cambria" pitchFamily="18" charset="0"/>
            </a:endParaRPr>
          </a:p>
          <a:p>
            <a:endParaRPr lang="en-US" sz="2800" dirty="0">
              <a:latin typeface="Cambria" pitchFamily="18" charset="0"/>
            </a:endParaRPr>
          </a:p>
          <a:p>
            <a:endParaRPr lang="en-US" sz="2800" dirty="0">
              <a:latin typeface="Cambria" pitchFamily="18" charset="0"/>
            </a:endParaRPr>
          </a:p>
          <a:p>
            <a:endParaRPr lang="en-US" sz="2800" dirty="0" smtClean="0">
              <a:latin typeface="Cambria" pitchFamily="18" charset="0"/>
            </a:endParaRPr>
          </a:p>
          <a:p>
            <a:endParaRPr lang="en-US" sz="2800" dirty="0">
              <a:latin typeface="Cambria" pitchFamily="18" charset="0"/>
            </a:endParaRPr>
          </a:p>
          <a:p>
            <a:endParaRPr lang="en-US" sz="2800" dirty="0">
              <a:solidFill>
                <a:prstClr val="black"/>
              </a:solidFill>
              <a:latin typeface="Cambria" pitchFamily="18" charset="0"/>
              <a:ea typeface="Times New Roman" panose="02020603050405020304" pitchFamily="18" charset="0"/>
            </a:endParaRPr>
          </a:p>
          <a:p>
            <a:endParaRPr lang="en-US" sz="2800" dirty="0">
              <a:latin typeface="Cambria" pitchFamily="18" charset="0"/>
            </a:endParaRPr>
          </a:p>
          <a:p>
            <a:r>
              <a:rPr lang="en-US" sz="2800" dirty="0" smtClean="0">
                <a:latin typeface="Cambria" pitchFamily="18" charset="0"/>
              </a:rPr>
              <a:t> </a:t>
            </a:r>
          </a:p>
          <a:p>
            <a:endParaRPr lang="en-US" sz="2800" dirty="0" smtClean="0">
              <a:latin typeface="Cambria" pitchFamily="18" charset="0"/>
            </a:endParaRPr>
          </a:p>
          <a:p>
            <a:pPr algn="ctr"/>
            <a:endParaRPr lang="en-US" sz="2800" dirty="0" smtClean="0">
              <a:latin typeface="Cambria" pitchFamily="18" charset="0"/>
            </a:endParaRPr>
          </a:p>
          <a:p>
            <a:pPr algn="ctr"/>
            <a:r>
              <a:rPr lang="en-US" sz="2800" dirty="0" smtClean="0">
                <a:latin typeface="Cambria" pitchFamily="18" charset="0"/>
              </a:rPr>
              <a:t> </a:t>
            </a:r>
            <a:endParaRPr lang="ar-IQ" sz="2800" dirty="0">
              <a:latin typeface="Cambria" pitchFamily="18" charset="0"/>
            </a:endParaRPr>
          </a:p>
        </p:txBody>
      </p:sp>
    </p:spTree>
    <p:extLst>
      <p:ext uri="{BB962C8B-B14F-4D97-AF65-F5344CB8AC3E}">
        <p14:creationId xmlns:p14="http://schemas.microsoft.com/office/powerpoint/2010/main" val="11151657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12192000" cy="1066799"/>
          </a:xfrm>
        </p:spPr>
        <p:txBody>
          <a:bodyPr/>
          <a:lstStyle/>
          <a:p>
            <a:pPr algn="ctr"/>
            <a:r>
              <a:rPr lang="en-US" b="1" dirty="0">
                <a:solidFill>
                  <a:srgbClr val="222222"/>
                </a:solidFill>
                <a:latin typeface="Cambria" pitchFamily="18" charset="0"/>
              </a:rPr>
              <a:t>Constipation</a:t>
            </a:r>
            <a:endParaRPr lang="ar-IQ" dirty="0">
              <a:latin typeface="Cambria" pitchFamily="18" charset="0"/>
            </a:endParaRPr>
          </a:p>
        </p:txBody>
      </p:sp>
      <p:sp>
        <p:nvSpPr>
          <p:cNvPr id="4" name="Content Placeholder 3"/>
          <p:cNvSpPr>
            <a:spLocks noGrp="1"/>
          </p:cNvSpPr>
          <p:nvPr>
            <p:ph idx="1"/>
          </p:nvPr>
        </p:nvSpPr>
        <p:spPr>
          <a:xfrm>
            <a:off x="617483" y="688427"/>
            <a:ext cx="10515600" cy="4751201"/>
          </a:xfrm>
        </p:spPr>
        <p:txBody>
          <a:bodyPr>
            <a:normAutofit/>
          </a:bodyPr>
          <a:lstStyle/>
          <a:p>
            <a:endParaRPr lang="en-US" dirty="0"/>
          </a:p>
          <a:p>
            <a:r>
              <a:rPr lang="en-US" sz="3600" b="1" dirty="0">
                <a:solidFill>
                  <a:srgbClr val="FF0000"/>
                </a:solidFill>
                <a:cs typeface="+mj-cs"/>
              </a:rPr>
              <a:t>Constipation occurs when bowel movements become less frequent and stools become difficult to pass</a:t>
            </a:r>
            <a:r>
              <a:rPr lang="en-US" sz="3600" b="1" dirty="0" smtClean="0">
                <a:solidFill>
                  <a:srgbClr val="FF0000"/>
                </a:solidFill>
                <a:cs typeface="+mj-cs"/>
              </a:rPr>
              <a:t>.</a:t>
            </a:r>
          </a:p>
          <a:p>
            <a:endParaRPr lang="en-US" sz="3600" b="1" dirty="0" smtClean="0">
              <a:solidFill>
                <a:srgbClr val="FF0000"/>
              </a:solidFill>
              <a:cs typeface="+mj-cs"/>
            </a:endParaRPr>
          </a:p>
          <a:p>
            <a:endParaRPr lang="ar-IQ" sz="3600" dirty="0">
              <a:cs typeface="+mj-cs"/>
            </a:endParaRP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3656" y="2787567"/>
            <a:ext cx="6542689" cy="4070433"/>
          </a:xfrm>
          <a:prstGeom prst="rect">
            <a:avLst/>
          </a:prstGeom>
        </p:spPr>
      </p:pic>
    </p:spTree>
    <p:extLst>
      <p:ext uri="{BB962C8B-B14F-4D97-AF65-F5344CB8AC3E}">
        <p14:creationId xmlns:p14="http://schemas.microsoft.com/office/powerpoint/2010/main" val="37297177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 xmlns:a16="http://schemas.microsoft.com/office/drawing/2014/main"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graphicFrame>
        <p:nvGraphicFramePr>
          <p:cNvPr id="3" name="جدول 2"/>
          <p:cNvGraphicFramePr>
            <a:graphicFrameLocks noGrp="1"/>
          </p:cNvGraphicFramePr>
          <p:nvPr>
            <p:extLst>
              <p:ext uri="{D42A27DB-BD31-4B8C-83A1-F6EECF244321}">
                <p14:modId xmlns:p14="http://schemas.microsoft.com/office/powerpoint/2010/main" val="3370397834"/>
              </p:ext>
            </p:extLst>
          </p:nvPr>
        </p:nvGraphicFramePr>
        <p:xfrm>
          <a:off x="304799" y="132788"/>
          <a:ext cx="10896601" cy="6529915"/>
        </p:xfrm>
        <a:graphic>
          <a:graphicData uri="http://schemas.openxmlformats.org/drawingml/2006/table">
            <a:tbl>
              <a:tblPr>
                <a:tableStyleId>{2D5ABB26-0587-4C30-8999-92F81FD0307C}</a:tableStyleId>
              </a:tblPr>
              <a:tblGrid>
                <a:gridCol w="10896601"/>
              </a:tblGrid>
              <a:tr h="559314">
                <a:tc>
                  <a:txBody>
                    <a:bodyPr/>
                    <a:lstStyle/>
                    <a:p>
                      <a:pPr algn="l" rtl="0"/>
                      <a:r>
                        <a:rPr lang="en-US" sz="3600" b="1" u="sng" dirty="0" smtClean="0">
                          <a:solidFill>
                            <a:srgbClr val="FF0000"/>
                          </a:solidFill>
                          <a:effectLst/>
                          <a:latin typeface="Cambria" pitchFamily="18" charset="0"/>
                        </a:rPr>
                        <a:t>Nursing Interventions</a:t>
                      </a:r>
                      <a:endParaRPr lang="en-US" sz="3600" b="1" u="sng" dirty="0">
                        <a:solidFill>
                          <a:srgbClr val="FF0000"/>
                        </a:solidFill>
                        <a:effectLst/>
                        <a:latin typeface="Cambria" pitchFamily="18" charset="0"/>
                      </a:endParaRPr>
                    </a:p>
                  </a:txBody>
                  <a:tcPr marL="6230" marR="6230" marT="49843" marB="49843" anchor="ctr"/>
                </a:tc>
              </a:tr>
              <a:tr h="1284015">
                <a:tc>
                  <a:txBody>
                    <a:bodyPr/>
                    <a:lstStyle/>
                    <a:p>
                      <a:pPr marL="0" indent="0" algn="l" rtl="0">
                        <a:buFont typeface="+mj-lt"/>
                        <a:buNone/>
                      </a:pPr>
                      <a:r>
                        <a:rPr lang="en-US" sz="2800" dirty="0" smtClean="0">
                          <a:effectLst/>
                          <a:latin typeface="Cambria" pitchFamily="18" charset="0"/>
                        </a:rPr>
                        <a:t>1. Encourage the patient to increase fluid intake of  1.5 to 2 L/day </a:t>
                      </a:r>
                      <a:endParaRPr lang="en-US" sz="2800" dirty="0">
                        <a:effectLst/>
                        <a:latin typeface="Cambria" pitchFamily="18" charset="0"/>
                      </a:endParaRPr>
                    </a:p>
                  </a:txBody>
                  <a:tcPr marL="49843" marR="49843" marT="12461" marB="12461" anchor="ctr"/>
                </a:tc>
              </a:tr>
              <a:tr h="1034152">
                <a:tc>
                  <a:txBody>
                    <a:bodyPr/>
                    <a:lstStyle/>
                    <a:p>
                      <a:pPr marL="0" indent="0" algn="l" rtl="0">
                        <a:buFont typeface="+mj-lt"/>
                        <a:buNone/>
                      </a:pPr>
                      <a:r>
                        <a:rPr lang="en-US" sz="2800" dirty="0" smtClean="0">
                          <a:effectLst/>
                          <a:latin typeface="Cambria" pitchFamily="18" charset="0"/>
                        </a:rPr>
                        <a:t>2. Advised patients to take the recommended dose of dietary fiber of at least 20 to 30 g daily. Encourage intake of prune juice.</a:t>
                      </a:r>
                      <a:endParaRPr lang="en-US" sz="2800" dirty="0">
                        <a:effectLst/>
                        <a:latin typeface="Cambria" pitchFamily="18" charset="0"/>
                      </a:endParaRPr>
                    </a:p>
                  </a:txBody>
                  <a:tcPr marL="49843" marR="49843" marT="12461" marB="12461" anchor="ctr"/>
                </a:tc>
              </a:tr>
              <a:tr h="1034152">
                <a:tc>
                  <a:txBody>
                    <a:bodyPr/>
                    <a:lstStyle/>
                    <a:p>
                      <a:pPr marL="0" indent="0" algn="l" rtl="0">
                        <a:buFont typeface="+mj-lt"/>
                        <a:buNone/>
                      </a:pPr>
                      <a:r>
                        <a:rPr lang="en-US" sz="2800" dirty="0" smtClean="0">
                          <a:effectLst/>
                          <a:latin typeface="Cambria" pitchFamily="18" charset="0"/>
                        </a:rPr>
                        <a:t>3. Assist the patient in doing physical activity and exercise. Consider isometric abdominal and gluteal exercises.</a:t>
                      </a:r>
                      <a:endParaRPr lang="en-US" sz="2800" dirty="0">
                        <a:effectLst/>
                        <a:latin typeface="Cambria" pitchFamily="18" charset="0"/>
                      </a:endParaRPr>
                    </a:p>
                  </a:txBody>
                  <a:tcPr marL="49843" marR="49843" marT="12461" marB="12461" anchor="ctr"/>
                </a:tc>
              </a:tr>
              <a:tr h="784290">
                <a:tc>
                  <a:txBody>
                    <a:bodyPr/>
                    <a:lstStyle/>
                    <a:p>
                      <a:pPr marL="0" indent="0" algn="l" rtl="0">
                        <a:buFont typeface="+mj-lt"/>
                        <a:buNone/>
                      </a:pPr>
                      <a:r>
                        <a:rPr lang="en-US" sz="2800" dirty="0" smtClean="0">
                          <a:effectLst/>
                          <a:latin typeface="Cambria" pitchFamily="18" charset="0"/>
                        </a:rPr>
                        <a:t>4. Institute a toilet schedule or bowel training as appropriate.</a:t>
                      </a:r>
                      <a:endParaRPr lang="en-US" sz="2800" dirty="0">
                        <a:effectLst/>
                        <a:latin typeface="Cambria" pitchFamily="18" charset="0"/>
                      </a:endParaRPr>
                    </a:p>
                  </a:txBody>
                  <a:tcPr marL="49843" marR="49843" marT="12461" marB="12461" anchor="ctr"/>
                </a:tc>
              </a:tr>
              <a:tr h="1199011">
                <a:tc>
                  <a:txBody>
                    <a:bodyPr/>
                    <a:lstStyle/>
                    <a:p>
                      <a:pPr marL="0" indent="0" algn="l" rtl="0">
                        <a:buFont typeface="+mj-lt"/>
                        <a:buNone/>
                      </a:pPr>
                      <a:r>
                        <a:rPr lang="en-US" sz="2800" dirty="0" smtClean="0">
                          <a:effectLst/>
                          <a:latin typeface="Cambria" pitchFamily="18" charset="0"/>
                        </a:rPr>
                        <a:t>5. Provide warm </a:t>
                      </a:r>
                      <a:r>
                        <a:rPr lang="en-US" sz="2800" dirty="0" err="1" smtClean="0">
                          <a:effectLst/>
                          <a:latin typeface="Cambria" pitchFamily="18" charset="0"/>
                        </a:rPr>
                        <a:t>Sitz</a:t>
                      </a:r>
                      <a:r>
                        <a:rPr lang="en-US" sz="2800" dirty="0" smtClean="0">
                          <a:effectLst/>
                          <a:latin typeface="Cambria" pitchFamily="18" charset="0"/>
                        </a:rPr>
                        <a:t> baths as indicated</a:t>
                      </a:r>
                    </a:p>
                    <a:p>
                      <a:pPr marL="514350" indent="-514350" algn="l" rtl="0">
                        <a:buFont typeface="+mj-lt"/>
                        <a:buAutoNum type="arabicPeriod" startAt="6"/>
                      </a:pPr>
                      <a:r>
                        <a:rPr lang="en-US" sz="2800" dirty="0" smtClean="0">
                          <a:solidFill>
                            <a:srgbClr val="222222"/>
                          </a:solidFill>
                          <a:effectLst/>
                          <a:latin typeface="Cambria" pitchFamily="18" charset="0"/>
                        </a:rPr>
                        <a:t>Use</a:t>
                      </a:r>
                      <a:r>
                        <a:rPr lang="en-US" sz="2800" baseline="0" dirty="0" smtClean="0">
                          <a:solidFill>
                            <a:srgbClr val="222222"/>
                          </a:solidFill>
                          <a:effectLst/>
                          <a:latin typeface="Cambria" pitchFamily="18" charset="0"/>
                        </a:rPr>
                        <a:t> as ordered </a:t>
                      </a:r>
                      <a:r>
                        <a:rPr lang="en-US" sz="2800" dirty="0" smtClean="0">
                          <a:solidFill>
                            <a:srgbClr val="222222"/>
                          </a:solidFill>
                          <a:effectLst/>
                          <a:latin typeface="Cambria" pitchFamily="18" charset="0"/>
                        </a:rPr>
                        <a:t>Stimulant laxatives (e.g., </a:t>
                      </a:r>
                      <a:r>
                        <a:rPr lang="en-US" sz="2800" dirty="0" err="1" smtClean="0">
                          <a:solidFill>
                            <a:srgbClr val="222222"/>
                          </a:solidFill>
                          <a:effectLst/>
                          <a:latin typeface="Cambria" pitchFamily="18" charset="0"/>
                        </a:rPr>
                        <a:t>Bisacodyl</a:t>
                      </a:r>
                      <a:r>
                        <a:rPr lang="en-US" sz="2800" dirty="0" smtClean="0">
                          <a:solidFill>
                            <a:srgbClr val="222222"/>
                          </a:solidFill>
                          <a:effectLst/>
                          <a:latin typeface="Cambria" pitchFamily="18" charset="0"/>
                        </a:rPr>
                        <a:t>, Castor Oil</a:t>
                      </a:r>
                      <a:r>
                        <a:rPr lang="en-US" sz="2800" baseline="0" dirty="0" smtClean="0">
                          <a:solidFill>
                            <a:srgbClr val="222222"/>
                          </a:solidFill>
                          <a:effectLst/>
                          <a:latin typeface="Cambria" pitchFamily="18" charset="0"/>
                        </a:rPr>
                        <a:t> )</a:t>
                      </a:r>
                    </a:p>
                    <a:p>
                      <a:pPr marL="0" indent="0" algn="l" rtl="0">
                        <a:buFont typeface="+mj-lt"/>
                        <a:buNone/>
                      </a:pPr>
                      <a:endParaRPr lang="en-US" sz="2800" dirty="0" smtClean="0">
                        <a:solidFill>
                          <a:srgbClr val="222222"/>
                        </a:solidFill>
                        <a:effectLst/>
                        <a:latin typeface="Cambria" pitchFamily="18" charset="0"/>
                      </a:endParaRPr>
                    </a:p>
                    <a:p>
                      <a:pPr marL="0" indent="0" algn="l" rtl="0">
                        <a:buFont typeface="+mj-lt"/>
                        <a:buNone/>
                      </a:pPr>
                      <a:endParaRPr lang="en-US" sz="2800" dirty="0">
                        <a:solidFill>
                          <a:srgbClr val="222222"/>
                        </a:solidFill>
                        <a:effectLst/>
                        <a:latin typeface="Cambria" pitchFamily="18" charset="0"/>
                      </a:endParaRPr>
                    </a:p>
                  </a:txBody>
                  <a:tcPr marL="76200" marR="76200" marT="19050" marB="19050" anchor="ctr"/>
                </a:tc>
              </a:tr>
            </a:tbl>
          </a:graphicData>
        </a:graphic>
      </p:graphicFrame>
    </p:spTree>
    <p:extLst>
      <p:ext uri="{BB962C8B-B14F-4D97-AF65-F5344CB8AC3E}">
        <p14:creationId xmlns:p14="http://schemas.microsoft.com/office/powerpoint/2010/main" val="27821534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 xmlns:a16="http://schemas.microsoft.com/office/drawing/2014/main"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5" name="مستطيل 4"/>
          <p:cNvSpPr/>
          <p:nvPr/>
        </p:nvSpPr>
        <p:spPr>
          <a:xfrm>
            <a:off x="0" y="697791"/>
            <a:ext cx="10998200" cy="3970318"/>
          </a:xfrm>
          <a:prstGeom prst="rect">
            <a:avLst/>
          </a:prstGeom>
        </p:spPr>
        <p:txBody>
          <a:bodyPr wrap="square">
            <a:spAutoFit/>
          </a:bodyPr>
          <a:lstStyle/>
          <a:p>
            <a:pPr algn="ctr"/>
            <a:r>
              <a:rPr lang="en-US" sz="4000" b="1" u="sng" dirty="0" smtClean="0">
                <a:solidFill>
                  <a:srgbClr val="FF0000"/>
                </a:solidFill>
                <a:latin typeface="Cambria" pitchFamily="18" charset="0"/>
              </a:rPr>
              <a:t>Diarrhea</a:t>
            </a:r>
          </a:p>
          <a:p>
            <a:pPr algn="ctr"/>
            <a:endParaRPr lang="en-US" sz="3200" b="1" dirty="0" smtClean="0">
              <a:latin typeface="Cambria" pitchFamily="18" charset="0"/>
            </a:endParaRPr>
          </a:p>
          <a:p>
            <a:pPr marL="457200" indent="-457200">
              <a:buFont typeface="Wingdings" panose="05000000000000000000" pitchFamily="2" charset="2"/>
              <a:buChar char="Ø"/>
            </a:pPr>
            <a:r>
              <a:rPr lang="en-US" sz="3600" dirty="0" smtClean="0">
                <a:latin typeface="Cambria" pitchFamily="18" charset="0"/>
              </a:rPr>
              <a:t>Diarrhea: More frequent bowel movements is </a:t>
            </a:r>
            <a:r>
              <a:rPr lang="en-US" sz="3600" dirty="0">
                <a:latin typeface="Cambria" pitchFamily="18" charset="0"/>
              </a:rPr>
              <a:t>a common problem</a:t>
            </a:r>
            <a:r>
              <a:rPr lang="en-US" sz="3600" dirty="0" smtClean="0">
                <a:latin typeface="Cambria" pitchFamily="18" charset="0"/>
              </a:rPr>
              <a:t>.</a:t>
            </a:r>
          </a:p>
          <a:p>
            <a:pPr marL="457200" indent="-457200">
              <a:buFont typeface="Wingdings" panose="05000000000000000000" pitchFamily="2" charset="2"/>
              <a:buChar char="Ø"/>
            </a:pPr>
            <a:r>
              <a:rPr lang="en-US" sz="3600" dirty="0" smtClean="0">
                <a:latin typeface="Cambria" pitchFamily="18" charset="0"/>
              </a:rPr>
              <a:t>It </a:t>
            </a:r>
            <a:r>
              <a:rPr lang="en-US" sz="3600" dirty="0">
                <a:latin typeface="Cambria" pitchFamily="18" charset="0"/>
              </a:rPr>
              <a:t>may be present alone or be associated with other symptoms, such as nausea, vomiting, abdominal pain or weight loss.</a:t>
            </a:r>
            <a:endParaRPr lang="ar-IQ" sz="3600" dirty="0">
              <a:latin typeface="Cambria" pitchFamily="18" charset="0"/>
            </a:endParaRPr>
          </a:p>
        </p:txBody>
      </p:sp>
    </p:spTree>
    <p:extLst>
      <p:ext uri="{BB962C8B-B14F-4D97-AF65-F5344CB8AC3E}">
        <p14:creationId xmlns:p14="http://schemas.microsoft.com/office/powerpoint/2010/main" val="40555107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 xmlns:a16="http://schemas.microsoft.com/office/drawing/2014/main"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6" name="Rectangle 5"/>
          <p:cNvSpPr/>
          <p:nvPr/>
        </p:nvSpPr>
        <p:spPr>
          <a:xfrm>
            <a:off x="3014133" y="338822"/>
            <a:ext cx="6096000" cy="769441"/>
          </a:xfrm>
          <a:prstGeom prst="rect">
            <a:avLst/>
          </a:prstGeom>
        </p:spPr>
        <p:txBody>
          <a:bodyPr>
            <a:spAutoFit/>
          </a:bodyPr>
          <a:lstStyle/>
          <a:p>
            <a:pPr algn="ctr"/>
            <a:r>
              <a:rPr lang="en-US" sz="4400" b="1" dirty="0" smtClean="0">
                <a:solidFill>
                  <a:srgbClr val="FF0000"/>
                </a:solidFill>
              </a:rPr>
              <a:t>Nursing Diagnosis </a:t>
            </a:r>
            <a:endParaRPr lang="en-US" sz="4400" b="1" dirty="0">
              <a:solidFill>
                <a:srgbClr val="FF0000"/>
              </a:solidFill>
            </a:endParaRPr>
          </a:p>
        </p:txBody>
      </p:sp>
      <p:sp>
        <p:nvSpPr>
          <p:cNvPr id="7" name="Rectangle 6"/>
          <p:cNvSpPr/>
          <p:nvPr/>
        </p:nvSpPr>
        <p:spPr>
          <a:xfrm>
            <a:off x="830375" y="1880512"/>
            <a:ext cx="9913825" cy="2554545"/>
          </a:xfrm>
          <a:prstGeom prst="rect">
            <a:avLst/>
          </a:prstGeom>
        </p:spPr>
        <p:txBody>
          <a:bodyPr wrap="square">
            <a:spAutoFit/>
          </a:bodyPr>
          <a:lstStyle/>
          <a:p>
            <a:pPr marL="514350" indent="-514350">
              <a:buFont typeface="+mj-lt"/>
              <a:buAutoNum type="arabicParenR"/>
            </a:pPr>
            <a:r>
              <a:rPr lang="en-US" sz="3200" b="1" dirty="0">
                <a:solidFill>
                  <a:schemeClr val="accent5">
                    <a:lumMod val="75000"/>
                  </a:schemeClr>
                </a:solidFill>
                <a:cs typeface="+mj-cs"/>
              </a:rPr>
              <a:t>Deficient Fluid Volume and Imbalanced Nutrition: Less Than Body Requirements</a:t>
            </a:r>
          </a:p>
          <a:p>
            <a:pPr marL="514350" indent="-514350">
              <a:buFont typeface="+mj-lt"/>
              <a:buAutoNum type="arabicParenR"/>
            </a:pPr>
            <a:r>
              <a:rPr lang="en-US" sz="3200" b="1" dirty="0">
                <a:solidFill>
                  <a:schemeClr val="accent5">
                    <a:lumMod val="75000"/>
                  </a:schemeClr>
                </a:solidFill>
                <a:cs typeface="+mj-cs"/>
              </a:rPr>
              <a:t>Impaired Skin Integrity</a:t>
            </a:r>
          </a:p>
          <a:p>
            <a:pPr marL="514350" indent="-514350">
              <a:buFont typeface="+mj-lt"/>
              <a:buAutoNum type="arabicParenR"/>
            </a:pPr>
            <a:r>
              <a:rPr lang="en-US" sz="3200" b="1" dirty="0" smtClean="0">
                <a:solidFill>
                  <a:schemeClr val="accent5">
                    <a:lumMod val="75000"/>
                  </a:schemeClr>
                </a:solidFill>
                <a:cs typeface="+mj-cs"/>
              </a:rPr>
              <a:t> Self-Care Deficit</a:t>
            </a:r>
          </a:p>
          <a:p>
            <a:pPr marL="514350" indent="-514350">
              <a:buFont typeface="+mj-lt"/>
              <a:buAutoNum type="arabicParenR"/>
            </a:pPr>
            <a:endParaRPr lang="ar-IQ" sz="3200" dirty="0"/>
          </a:p>
        </p:txBody>
      </p:sp>
    </p:spTree>
    <p:extLst>
      <p:ext uri="{BB962C8B-B14F-4D97-AF65-F5344CB8AC3E}">
        <p14:creationId xmlns:p14="http://schemas.microsoft.com/office/powerpoint/2010/main" val="513097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 xmlns:a16="http://schemas.microsoft.com/office/drawing/2014/main"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graphicFrame>
        <p:nvGraphicFramePr>
          <p:cNvPr id="3" name="جدول 2"/>
          <p:cNvGraphicFramePr>
            <a:graphicFrameLocks noGrp="1"/>
          </p:cNvGraphicFramePr>
          <p:nvPr>
            <p:extLst>
              <p:ext uri="{D42A27DB-BD31-4B8C-83A1-F6EECF244321}">
                <p14:modId xmlns:p14="http://schemas.microsoft.com/office/powerpoint/2010/main" val="2236082269"/>
              </p:ext>
            </p:extLst>
          </p:nvPr>
        </p:nvGraphicFramePr>
        <p:xfrm>
          <a:off x="167640" y="457200"/>
          <a:ext cx="11651827" cy="5750324"/>
        </p:xfrm>
        <a:graphic>
          <a:graphicData uri="http://schemas.openxmlformats.org/drawingml/2006/table">
            <a:tbl>
              <a:tblPr>
                <a:tableStyleId>{2D5ABB26-0587-4C30-8999-92F81FD0307C}</a:tableStyleId>
              </a:tblPr>
              <a:tblGrid>
                <a:gridCol w="11651827"/>
              </a:tblGrid>
              <a:tr h="237301">
                <a:tc>
                  <a:txBody>
                    <a:bodyPr/>
                    <a:lstStyle/>
                    <a:p>
                      <a:pPr algn="ctr" rtl="0"/>
                      <a:r>
                        <a:rPr lang="en-US" sz="3600" b="1" u="sng" dirty="0">
                          <a:solidFill>
                            <a:srgbClr val="FF0000"/>
                          </a:solidFill>
                          <a:effectLst/>
                          <a:latin typeface="Cambria" pitchFamily="18" charset="0"/>
                        </a:rPr>
                        <a:t>Nursing </a:t>
                      </a:r>
                      <a:r>
                        <a:rPr lang="en-US" sz="3600" b="1" u="sng" dirty="0" smtClean="0">
                          <a:solidFill>
                            <a:srgbClr val="FF0000"/>
                          </a:solidFill>
                          <a:effectLst/>
                          <a:latin typeface="Cambria" pitchFamily="18" charset="0"/>
                        </a:rPr>
                        <a:t>Interventions</a:t>
                      </a:r>
                    </a:p>
                    <a:p>
                      <a:pPr algn="ctr" rtl="0"/>
                      <a:endParaRPr lang="en-US" sz="3600" b="1" u="sng" dirty="0">
                        <a:solidFill>
                          <a:srgbClr val="FF0000"/>
                        </a:solidFill>
                        <a:effectLst/>
                        <a:latin typeface="Cambria" pitchFamily="18" charset="0"/>
                      </a:endParaRPr>
                    </a:p>
                  </a:txBody>
                  <a:tcPr marL="4303" marR="4303" marT="34425" marB="34425" anchor="ctr"/>
                </a:tc>
              </a:tr>
              <a:tr h="483889">
                <a:tc>
                  <a:txBody>
                    <a:bodyPr/>
                    <a:lstStyle/>
                    <a:p>
                      <a:pPr marL="457200" indent="-457200" algn="l" rtl="0">
                        <a:buFont typeface="+mj-lt"/>
                        <a:buAutoNum type="arabicPeriod"/>
                      </a:pPr>
                      <a:r>
                        <a:rPr lang="en-US" sz="3600" dirty="0">
                          <a:effectLst/>
                          <a:latin typeface="Cambria" pitchFamily="18" charset="0"/>
                        </a:rPr>
                        <a:t>Weigh patient daily and note decreased weight.</a:t>
                      </a:r>
                    </a:p>
                  </a:txBody>
                  <a:tcPr marL="34425" marR="34425" marT="8606" marB="8606" anchor="ctr"/>
                </a:tc>
              </a:tr>
              <a:tr h="1123661">
                <a:tc>
                  <a:txBody>
                    <a:bodyPr/>
                    <a:lstStyle/>
                    <a:p>
                      <a:pPr marL="0" indent="0" algn="l" rtl="0">
                        <a:buFont typeface="+mj-lt"/>
                        <a:buNone/>
                      </a:pPr>
                      <a:r>
                        <a:rPr lang="en-US" sz="3600" dirty="0" smtClean="0">
                          <a:effectLst/>
                          <a:latin typeface="Cambria" pitchFamily="18" charset="0"/>
                        </a:rPr>
                        <a:t>2. Have </a:t>
                      </a:r>
                      <a:r>
                        <a:rPr lang="en-US" sz="3600" dirty="0">
                          <a:effectLst/>
                          <a:latin typeface="Cambria" pitchFamily="18" charset="0"/>
                        </a:rPr>
                        <a:t>patient </a:t>
                      </a:r>
                      <a:r>
                        <a:rPr lang="en-US" sz="3600" dirty="0" smtClean="0">
                          <a:effectLst/>
                          <a:latin typeface="Cambria" pitchFamily="18" charset="0"/>
                        </a:rPr>
                        <a:t>keep </a:t>
                      </a:r>
                      <a:r>
                        <a:rPr lang="en-US" sz="3600" dirty="0">
                          <a:effectLst/>
                          <a:latin typeface="Cambria" pitchFamily="18" charset="0"/>
                        </a:rPr>
                        <a:t>a diary that includes the following: time of day defecation occurs; usual stimulus for defecation; consistency, amount, and frequency of </a:t>
                      </a:r>
                      <a:r>
                        <a:rPr lang="en-US" sz="3600" dirty="0" smtClean="0">
                          <a:effectLst/>
                          <a:latin typeface="Cambria" pitchFamily="18" charset="0"/>
                        </a:rPr>
                        <a:t>stool.</a:t>
                      </a:r>
                      <a:endParaRPr lang="en-US" sz="3600" dirty="0">
                        <a:effectLst/>
                        <a:latin typeface="Cambria" pitchFamily="18" charset="0"/>
                      </a:endParaRPr>
                    </a:p>
                  </a:txBody>
                  <a:tcPr marL="34425" marR="34425" marT="8606" marB="8606" anchor="ctr"/>
                </a:tc>
              </a:tr>
              <a:tr h="1100525">
                <a:tc>
                  <a:txBody>
                    <a:bodyPr/>
                    <a:lstStyle/>
                    <a:p>
                      <a:pPr marL="0" indent="0" algn="l" rtl="0">
                        <a:buFont typeface="+mj-lt"/>
                        <a:buNone/>
                      </a:pPr>
                      <a:r>
                        <a:rPr lang="en-US" sz="3600" dirty="0" smtClean="0">
                          <a:effectLst/>
                          <a:latin typeface="Cambria" pitchFamily="18" charset="0"/>
                        </a:rPr>
                        <a:t>3. Avoid </a:t>
                      </a:r>
                      <a:r>
                        <a:rPr lang="en-US" sz="3600" dirty="0">
                          <a:effectLst/>
                          <a:latin typeface="Cambria" pitchFamily="18" charset="0"/>
                        </a:rPr>
                        <a:t>using medications that slow peristalsis</a:t>
                      </a:r>
                      <a:r>
                        <a:rPr lang="en-US" sz="3600" dirty="0" smtClean="0">
                          <a:effectLst/>
                          <a:latin typeface="Cambria" pitchFamily="18" charset="0"/>
                        </a:rPr>
                        <a:t>.</a:t>
                      </a:r>
                      <a:endParaRPr lang="en-US" sz="3600" dirty="0">
                        <a:effectLst/>
                        <a:latin typeface="Cambria" pitchFamily="18" charset="0"/>
                      </a:endParaRPr>
                    </a:p>
                  </a:txBody>
                  <a:tcPr marL="34425" marR="34425" marT="8606" marB="8606" anchor="ctr"/>
                </a:tc>
              </a:tr>
              <a:tr h="1254685">
                <a:tc>
                  <a:txBody>
                    <a:bodyPr/>
                    <a:lstStyle/>
                    <a:p>
                      <a:pPr marL="0" indent="0" algn="l" rtl="0">
                        <a:buFont typeface="+mj-lt"/>
                        <a:buNone/>
                      </a:pPr>
                      <a:r>
                        <a:rPr lang="en-US" sz="3600" dirty="0" smtClean="0">
                          <a:effectLst/>
                          <a:latin typeface="Cambria" pitchFamily="18" charset="0"/>
                        </a:rPr>
                        <a:t>4. Give </a:t>
                      </a:r>
                      <a:r>
                        <a:rPr lang="en-US" sz="3600" dirty="0">
                          <a:effectLst/>
                          <a:latin typeface="Cambria" pitchFamily="18" charset="0"/>
                        </a:rPr>
                        <a:t>antidiarrheal drugs as ordered.</a:t>
                      </a:r>
                    </a:p>
                  </a:txBody>
                  <a:tcPr marL="34425" marR="34425" marT="8606" marB="8606" anchor="ctr"/>
                </a:tc>
              </a:tr>
            </a:tbl>
          </a:graphicData>
        </a:graphic>
      </p:graphicFrame>
    </p:spTree>
    <p:extLst>
      <p:ext uri="{BB962C8B-B14F-4D97-AF65-F5344CB8AC3E}">
        <p14:creationId xmlns:p14="http://schemas.microsoft.com/office/powerpoint/2010/main" val="1687575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عنصر نائب للمحتوى 5"/>
          <p:cNvGraphicFramePr>
            <a:graphicFrameLocks noGrp="1"/>
          </p:cNvGraphicFramePr>
          <p:nvPr>
            <p:ph idx="1"/>
            <p:extLst>
              <p:ext uri="{D42A27DB-BD31-4B8C-83A1-F6EECF244321}">
                <p14:modId xmlns:p14="http://schemas.microsoft.com/office/powerpoint/2010/main" val="3744521901"/>
              </p:ext>
            </p:extLst>
          </p:nvPr>
        </p:nvGraphicFramePr>
        <p:xfrm>
          <a:off x="502920" y="473919"/>
          <a:ext cx="10368280" cy="5726145"/>
        </p:xfrm>
        <a:graphic>
          <a:graphicData uri="http://schemas.openxmlformats.org/drawingml/2006/table">
            <a:tbl>
              <a:tblPr>
                <a:tableStyleId>{2D5ABB26-0587-4C30-8999-92F81FD0307C}</a:tableStyleId>
              </a:tblPr>
              <a:tblGrid>
                <a:gridCol w="10368280"/>
              </a:tblGrid>
              <a:tr h="689479">
                <a:tc>
                  <a:txBody>
                    <a:bodyPr/>
                    <a:lstStyle/>
                    <a:p>
                      <a:pPr marL="0" indent="0" algn="l" rtl="0">
                        <a:buFont typeface="Arial" pitchFamily="34" charset="0"/>
                        <a:buNone/>
                      </a:pPr>
                      <a:r>
                        <a:rPr lang="en-US" sz="2800" dirty="0" smtClean="0">
                          <a:effectLst/>
                          <a:latin typeface="Cambria" pitchFamily="18" charset="0"/>
                        </a:rPr>
                        <a:t>5. Record </a:t>
                      </a:r>
                      <a:r>
                        <a:rPr lang="en-US" sz="2800" dirty="0">
                          <a:effectLst/>
                          <a:latin typeface="Cambria" pitchFamily="18" charset="0"/>
                        </a:rPr>
                        <a:t>number and consistency of stools per </a:t>
                      </a:r>
                      <a:r>
                        <a:rPr lang="en-US" sz="2800" dirty="0" smtClean="0">
                          <a:effectLst/>
                          <a:latin typeface="Cambria" pitchFamily="18" charset="0"/>
                        </a:rPr>
                        <a:t>day.</a:t>
                      </a:r>
                      <a:endParaRPr lang="en-US" sz="2800" dirty="0">
                        <a:effectLst/>
                        <a:latin typeface="Cambria" pitchFamily="18" charset="0"/>
                      </a:endParaRPr>
                    </a:p>
                  </a:txBody>
                  <a:tcPr marL="42123" marR="42123" marT="10531" marB="10531" anchor="ctr"/>
                </a:tc>
              </a:tr>
              <a:tr h="1898198">
                <a:tc>
                  <a:txBody>
                    <a:bodyPr/>
                    <a:lstStyle/>
                    <a:p>
                      <a:pPr marL="0" indent="0" algn="l" rtl="0">
                        <a:buFont typeface="Arial" pitchFamily="34" charset="0"/>
                        <a:buNone/>
                      </a:pPr>
                      <a:r>
                        <a:rPr lang="en-US" sz="2800" dirty="0" smtClean="0">
                          <a:effectLst/>
                          <a:latin typeface="Cambria" pitchFamily="18" charset="0"/>
                        </a:rPr>
                        <a:t>6. Evaluate </a:t>
                      </a:r>
                      <a:r>
                        <a:rPr lang="en-US" sz="2800" dirty="0">
                          <a:effectLst/>
                          <a:latin typeface="Cambria" pitchFamily="18" charset="0"/>
                        </a:rPr>
                        <a:t>dehydration by observing skin turgor over sternum and inspecting for longitudinal furrows of the tongue. Watch for excessive thirst, fever, dizziness, lightheadedness, palpitations, excessive cramping, bloody stools, hypotension, and symptoms of shock.</a:t>
                      </a:r>
                    </a:p>
                  </a:txBody>
                  <a:tcPr marL="42123" marR="42123" marT="10531" marB="10531" anchor="ctr"/>
                </a:tc>
              </a:tr>
              <a:tr h="960668">
                <a:tc>
                  <a:txBody>
                    <a:bodyPr/>
                    <a:lstStyle/>
                    <a:p>
                      <a:pPr marL="0" indent="0" algn="l" rtl="0">
                        <a:buFont typeface="Arial" pitchFamily="34" charset="0"/>
                        <a:buNone/>
                      </a:pPr>
                      <a:r>
                        <a:rPr lang="en-US" sz="2800" dirty="0" smtClean="0">
                          <a:effectLst/>
                          <a:latin typeface="Cambria" pitchFamily="18" charset="0"/>
                        </a:rPr>
                        <a:t>7. Encourage </a:t>
                      </a:r>
                      <a:r>
                        <a:rPr lang="en-US" sz="2800" dirty="0">
                          <a:effectLst/>
                          <a:latin typeface="Cambria" pitchFamily="18" charset="0"/>
                        </a:rPr>
                        <a:t>fluids 1.5 to 2 L/24 </a:t>
                      </a:r>
                      <a:r>
                        <a:rPr lang="en-US" sz="2800" dirty="0" err="1">
                          <a:effectLst/>
                          <a:latin typeface="Cambria" pitchFamily="18" charset="0"/>
                        </a:rPr>
                        <a:t>hr</a:t>
                      </a:r>
                      <a:r>
                        <a:rPr lang="en-US" sz="2800" dirty="0">
                          <a:effectLst/>
                          <a:latin typeface="Cambria" pitchFamily="18" charset="0"/>
                        </a:rPr>
                        <a:t> plus 200 mL for each loose stool in adults unless contraindicated; consider nutritional support.</a:t>
                      </a:r>
                    </a:p>
                  </a:txBody>
                  <a:tcPr marL="42123" marR="42123" marT="10531" marB="10531" anchor="ctr"/>
                </a:tc>
              </a:tr>
              <a:tr h="960668">
                <a:tc>
                  <a:txBody>
                    <a:bodyPr/>
                    <a:lstStyle/>
                    <a:p>
                      <a:pPr marL="0" indent="0" algn="l" rtl="0">
                        <a:buFont typeface="Arial" pitchFamily="34" charset="0"/>
                        <a:buNone/>
                      </a:pPr>
                      <a:r>
                        <a:rPr lang="en-US" sz="2800" dirty="0" smtClean="0">
                          <a:effectLst/>
                          <a:latin typeface="Cambria" pitchFamily="18" charset="0"/>
                        </a:rPr>
                        <a:t>8. Monitor </a:t>
                      </a:r>
                      <a:r>
                        <a:rPr lang="en-US" sz="2800" dirty="0">
                          <a:effectLst/>
                          <a:latin typeface="Cambria" pitchFamily="18" charset="0"/>
                        </a:rPr>
                        <a:t>and record intake and output; note oliguria and dark, concentrated urine. </a:t>
                      </a:r>
                    </a:p>
                  </a:txBody>
                  <a:tcPr marL="42123" marR="42123" marT="10531" marB="10531" anchor="ctr"/>
                </a:tc>
              </a:tr>
              <a:tr h="960668">
                <a:tc>
                  <a:txBody>
                    <a:bodyPr/>
                    <a:lstStyle/>
                    <a:p>
                      <a:pPr algn="l" rtl="0"/>
                      <a:endParaRPr lang="en-US" sz="2800" dirty="0">
                        <a:effectLst/>
                        <a:latin typeface="Cambria" pitchFamily="18" charset="0"/>
                      </a:endParaRPr>
                    </a:p>
                  </a:txBody>
                  <a:tcPr marL="42123" marR="42123" marT="10531" marB="10531" anchor="ctr"/>
                </a:tc>
              </a:tr>
            </a:tbl>
          </a:graphicData>
        </a:graphic>
      </p:graphicFrame>
    </p:spTree>
    <p:extLst>
      <p:ext uri="{BB962C8B-B14F-4D97-AF65-F5344CB8AC3E}">
        <p14:creationId xmlns:p14="http://schemas.microsoft.com/office/powerpoint/2010/main" val="886015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4473819" y="2528666"/>
            <a:ext cx="2437970" cy="769441"/>
          </a:xfrm>
          <a:prstGeom prst="rect">
            <a:avLst/>
          </a:prstGeom>
        </p:spPr>
        <p:txBody>
          <a:bodyPr wrap="square">
            <a:spAutoFit/>
          </a:bodyPr>
          <a:lstStyle/>
          <a:p>
            <a:pPr algn="ctr"/>
            <a:endParaRPr lang="en-US" sz="4400" b="1"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21</a:t>
            </a:r>
            <a:endParaRPr lang="en-US" dirty="0">
              <a:solidFill>
                <a:prstClr val="black"/>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754" y="201706"/>
            <a:ext cx="9874419" cy="5755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95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arn(inVertical)">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4</a:t>
            </a:r>
            <a:endParaRPr lang="en-US" dirty="0">
              <a:solidFill>
                <a:prstClr val="black"/>
              </a:solidFill>
            </a:endParaRPr>
          </a:p>
        </p:txBody>
      </p:sp>
      <p:sp>
        <p:nvSpPr>
          <p:cNvPr id="6" name="مستطيل 5"/>
          <p:cNvSpPr/>
          <p:nvPr/>
        </p:nvSpPr>
        <p:spPr>
          <a:xfrm>
            <a:off x="135082" y="697791"/>
            <a:ext cx="10900873" cy="4780796"/>
          </a:xfrm>
          <a:prstGeom prst="rect">
            <a:avLst/>
          </a:prstGeom>
        </p:spPr>
        <p:txBody>
          <a:bodyPr wrap="square">
            <a:spAutoFit/>
          </a:bodyPr>
          <a:lstStyle/>
          <a:p>
            <a:pPr marL="342900" indent="-342900" algn="just">
              <a:lnSpc>
                <a:spcPct val="150000"/>
              </a:lnSpc>
              <a:spcAft>
                <a:spcPts val="1000"/>
              </a:spcAft>
              <a:buFont typeface="Wingdings" pitchFamily="2" charset="2"/>
              <a:buChar char="Ø"/>
            </a:pPr>
            <a:r>
              <a:rPr lang="en-US" sz="2400" dirty="0">
                <a:latin typeface="Times New Roman"/>
                <a:ea typeface="Calibri"/>
                <a:cs typeface="Arial"/>
              </a:rPr>
              <a:t>The nephron is the basic structural and functional unit of the kidneys. There are about 1 million nephrons in each kidney.</a:t>
            </a:r>
          </a:p>
          <a:p>
            <a:pPr marL="342900" indent="-342900" algn="just">
              <a:lnSpc>
                <a:spcPct val="150000"/>
              </a:lnSpc>
              <a:spcAft>
                <a:spcPts val="1000"/>
              </a:spcAft>
              <a:buFont typeface="Wingdings" pitchFamily="2" charset="2"/>
              <a:buChar char="Ø"/>
            </a:pPr>
            <a:r>
              <a:rPr lang="en-US" sz="2400" dirty="0" smtClean="0">
                <a:latin typeface="Times New Roman"/>
                <a:ea typeface="Calibri"/>
                <a:cs typeface="Arial"/>
              </a:rPr>
              <a:t>Once </a:t>
            </a:r>
            <a:r>
              <a:rPr lang="en-US" sz="2400" dirty="0">
                <a:latin typeface="Times New Roman"/>
                <a:ea typeface="Calibri"/>
                <a:cs typeface="Arial"/>
              </a:rPr>
              <a:t>formed, urine from the nephrons empties into </a:t>
            </a:r>
            <a:r>
              <a:rPr lang="en-US" sz="2400" dirty="0" smtClean="0">
                <a:latin typeface="Times New Roman"/>
                <a:ea typeface="Calibri"/>
                <a:cs typeface="Arial"/>
              </a:rPr>
              <a:t>the pelvis </a:t>
            </a:r>
            <a:r>
              <a:rPr lang="en-US" sz="2400" dirty="0">
                <a:latin typeface="Times New Roman"/>
                <a:ea typeface="Calibri"/>
                <a:cs typeface="Arial"/>
              </a:rPr>
              <a:t>of each kidney. From each kidney, urine is </a:t>
            </a:r>
            <a:r>
              <a:rPr lang="en-US" sz="2400" dirty="0" smtClean="0">
                <a:latin typeface="Times New Roman"/>
                <a:ea typeface="Calibri"/>
                <a:cs typeface="Arial"/>
              </a:rPr>
              <a:t>transported by </a:t>
            </a:r>
            <a:r>
              <a:rPr lang="en-US" sz="2400" dirty="0">
                <a:latin typeface="Times New Roman"/>
                <a:ea typeface="Calibri"/>
                <a:cs typeface="Arial"/>
              </a:rPr>
              <a:t>rhythmic peristalsis through the ureters to the </a:t>
            </a:r>
            <a:r>
              <a:rPr lang="en-US" sz="2400" dirty="0" smtClean="0">
                <a:latin typeface="Times New Roman"/>
                <a:ea typeface="Calibri"/>
                <a:cs typeface="Arial"/>
              </a:rPr>
              <a:t>urinary bladder</a:t>
            </a:r>
            <a:r>
              <a:rPr lang="en-US" sz="2400" dirty="0">
                <a:latin typeface="Times New Roman"/>
                <a:ea typeface="Calibri"/>
                <a:cs typeface="Arial"/>
              </a:rPr>
              <a:t>. </a:t>
            </a:r>
            <a:endParaRPr lang="en-US" sz="2400" dirty="0" smtClean="0">
              <a:latin typeface="Times New Roman"/>
              <a:ea typeface="Calibri"/>
              <a:cs typeface="Arial"/>
            </a:endParaRPr>
          </a:p>
          <a:p>
            <a:pPr marL="342900" indent="-342900" algn="just">
              <a:lnSpc>
                <a:spcPct val="150000"/>
              </a:lnSpc>
              <a:spcAft>
                <a:spcPts val="1000"/>
              </a:spcAft>
              <a:buFont typeface="Wingdings" pitchFamily="2" charset="2"/>
              <a:buChar char="Ø"/>
            </a:pPr>
            <a:r>
              <a:rPr lang="en-US" sz="2400" dirty="0" smtClean="0">
                <a:latin typeface="Times New Roman"/>
                <a:ea typeface="Calibri"/>
                <a:cs typeface="Arial"/>
              </a:rPr>
              <a:t>The </a:t>
            </a:r>
            <a:r>
              <a:rPr lang="en-US" sz="2400" dirty="0">
                <a:latin typeface="Times New Roman"/>
                <a:ea typeface="Calibri"/>
                <a:cs typeface="Arial"/>
              </a:rPr>
              <a:t>ureters enter the bladder obliquely. A </a:t>
            </a:r>
            <a:r>
              <a:rPr lang="en-US" sz="2400" dirty="0" smtClean="0">
                <a:latin typeface="Times New Roman"/>
                <a:ea typeface="Calibri"/>
                <a:cs typeface="Arial"/>
              </a:rPr>
              <a:t>fold of </a:t>
            </a:r>
            <a:r>
              <a:rPr lang="en-US" sz="2400" dirty="0">
                <a:latin typeface="Times New Roman"/>
                <a:ea typeface="Calibri"/>
                <a:cs typeface="Arial"/>
              </a:rPr>
              <a:t>membrane in the bladder closes the entrance to the </a:t>
            </a:r>
            <a:r>
              <a:rPr lang="en-US" sz="2400" dirty="0" smtClean="0">
                <a:latin typeface="Times New Roman"/>
                <a:ea typeface="Calibri"/>
                <a:cs typeface="Arial"/>
              </a:rPr>
              <a:t>ureters so </a:t>
            </a:r>
            <a:r>
              <a:rPr lang="en-US" sz="2400" dirty="0">
                <a:latin typeface="Times New Roman"/>
                <a:ea typeface="Calibri"/>
                <a:cs typeface="Arial"/>
              </a:rPr>
              <a:t>that urine is not forced up the ureters to the kidneys </a:t>
            </a:r>
            <a:r>
              <a:rPr lang="en-US" sz="2400" dirty="0" smtClean="0">
                <a:latin typeface="Times New Roman"/>
                <a:ea typeface="Calibri"/>
                <a:cs typeface="Arial"/>
              </a:rPr>
              <a:t>when pressure </a:t>
            </a:r>
            <a:r>
              <a:rPr lang="en-US" sz="2400" dirty="0">
                <a:latin typeface="Times New Roman"/>
                <a:ea typeface="Calibri"/>
                <a:cs typeface="Arial"/>
              </a:rPr>
              <a:t>exists in the bladder.</a:t>
            </a:r>
            <a:endParaRPr lang="en-US" sz="1600" dirty="0">
              <a:ea typeface="Calibri"/>
              <a:cs typeface="Arial"/>
            </a:endParaRP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5</a:t>
            </a:r>
            <a:endParaRPr lang="en-US" dirty="0">
              <a:solidFill>
                <a:prstClr val="black"/>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162" y="98121"/>
            <a:ext cx="6255330" cy="593771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stretch>
            <a:fillRect/>
          </a:stretch>
        </p:blipFill>
        <p:spPr>
          <a:xfrm>
            <a:off x="6982691" y="-18103"/>
            <a:ext cx="5209309" cy="6133961"/>
          </a:xfrm>
          <a:prstGeom prst="rect">
            <a:avLst/>
          </a:prstGeom>
        </p:spPr>
      </p:pic>
    </p:spTree>
    <p:extLst>
      <p:ext uri="{BB962C8B-B14F-4D97-AF65-F5344CB8AC3E}">
        <p14:creationId xmlns:p14="http://schemas.microsoft.com/office/powerpoint/2010/main" val="1277917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rPr>
              <a:t>6</a:t>
            </a:r>
          </a:p>
        </p:txBody>
      </p:sp>
      <p:sp>
        <p:nvSpPr>
          <p:cNvPr id="6" name="Rectangle 5"/>
          <p:cNvSpPr/>
          <p:nvPr/>
        </p:nvSpPr>
        <p:spPr>
          <a:xfrm>
            <a:off x="453900" y="173597"/>
            <a:ext cx="10582055" cy="5324535"/>
          </a:xfrm>
          <a:prstGeom prst="rect">
            <a:avLst/>
          </a:prstGeom>
        </p:spPr>
        <p:txBody>
          <a:bodyPr wrap="square">
            <a:spAutoFit/>
          </a:bodyPr>
          <a:lstStyle/>
          <a:p>
            <a:pPr algn="ctr"/>
            <a:r>
              <a:rPr lang="en-US" sz="3600" b="1" u="sng" dirty="0" smtClean="0">
                <a:solidFill>
                  <a:srgbClr val="0070C0"/>
                </a:solidFill>
                <a:latin typeface="Baskerville Old Face" pitchFamily="18" charset="0"/>
                <a:cs typeface="+mj-cs"/>
              </a:rPr>
              <a:t>Bladder</a:t>
            </a:r>
            <a:endParaRPr lang="en-US" sz="2800" b="1" u="sng" dirty="0" smtClean="0">
              <a:solidFill>
                <a:srgbClr val="0070C0"/>
              </a:solidFill>
              <a:latin typeface="Baskerville Old Face" pitchFamily="18" charset="0"/>
              <a:cs typeface="+mj-cs"/>
            </a:endParaRPr>
          </a:p>
          <a:p>
            <a:endParaRPr lang="en-US" sz="2800" b="1" u="sng" dirty="0">
              <a:solidFill>
                <a:srgbClr val="0070C0"/>
              </a:solidFill>
              <a:latin typeface="Baskerville Old Face" pitchFamily="18" charset="0"/>
              <a:cs typeface="+mj-cs"/>
            </a:endParaRPr>
          </a:p>
          <a:p>
            <a:pPr marL="342900" indent="-342900">
              <a:lnSpc>
                <a:spcPct val="150000"/>
              </a:lnSpc>
              <a:buFont typeface="Wingdings" pitchFamily="2" charset="2"/>
              <a:buChar char="Ø"/>
            </a:pPr>
            <a:r>
              <a:rPr lang="en-US" sz="2400" dirty="0">
                <a:latin typeface="Baskerville Old Face" pitchFamily="18" charset="0"/>
                <a:cs typeface="+mj-cs"/>
              </a:rPr>
              <a:t>The urinary bladder is a smooth muscle sac that serves as </a:t>
            </a:r>
            <a:r>
              <a:rPr lang="en-US" sz="2400" dirty="0" smtClean="0">
                <a:latin typeface="Baskerville Old Face" pitchFamily="18" charset="0"/>
                <a:cs typeface="+mj-cs"/>
              </a:rPr>
              <a:t>a temporary </a:t>
            </a:r>
            <a:r>
              <a:rPr lang="en-US" sz="2400" dirty="0">
                <a:latin typeface="Baskerville Old Face" pitchFamily="18" charset="0"/>
                <a:cs typeface="+mj-cs"/>
              </a:rPr>
              <a:t>reservoir for urine. It is composed of three </a:t>
            </a:r>
            <a:r>
              <a:rPr lang="en-US" sz="2400" dirty="0" smtClean="0">
                <a:latin typeface="Baskerville Old Face" pitchFamily="18" charset="0"/>
                <a:cs typeface="+mj-cs"/>
              </a:rPr>
              <a:t>layers of </a:t>
            </a:r>
            <a:r>
              <a:rPr lang="en-US" sz="2400" dirty="0">
                <a:latin typeface="Baskerville Old Face" pitchFamily="18" charset="0"/>
                <a:cs typeface="+mj-cs"/>
              </a:rPr>
              <a:t>muscle tissue: the inner longitudinal layer, the middle </a:t>
            </a:r>
            <a:r>
              <a:rPr lang="en-US" sz="2400" dirty="0" smtClean="0">
                <a:latin typeface="Baskerville Old Face" pitchFamily="18" charset="0"/>
                <a:cs typeface="+mj-cs"/>
              </a:rPr>
              <a:t>circular layer</a:t>
            </a:r>
            <a:r>
              <a:rPr lang="en-US" sz="2400" dirty="0">
                <a:latin typeface="Baskerville Old Face" pitchFamily="18" charset="0"/>
                <a:cs typeface="+mj-cs"/>
              </a:rPr>
              <a:t>, and the outer longitudinal layer. </a:t>
            </a:r>
            <a:endParaRPr lang="en-US" sz="2400" dirty="0" smtClean="0">
              <a:latin typeface="Baskerville Old Face" pitchFamily="18" charset="0"/>
              <a:cs typeface="+mj-cs"/>
            </a:endParaRPr>
          </a:p>
          <a:p>
            <a:pPr marL="342900" indent="-342900">
              <a:lnSpc>
                <a:spcPct val="150000"/>
              </a:lnSpc>
              <a:buFont typeface="Wingdings" pitchFamily="2" charset="2"/>
              <a:buChar char="Ø"/>
            </a:pPr>
            <a:r>
              <a:rPr lang="en-US" sz="2400" dirty="0" smtClean="0">
                <a:latin typeface="Baskerville Old Face" pitchFamily="18" charset="0"/>
                <a:cs typeface="+mj-cs"/>
              </a:rPr>
              <a:t>These </a:t>
            </a:r>
            <a:r>
              <a:rPr lang="en-US" sz="2400" dirty="0">
                <a:latin typeface="Baskerville Old Face" pitchFamily="18" charset="0"/>
                <a:cs typeface="+mj-cs"/>
              </a:rPr>
              <a:t>three </a:t>
            </a:r>
            <a:r>
              <a:rPr lang="en-US" sz="2400" dirty="0" smtClean="0">
                <a:latin typeface="Baskerville Old Face" pitchFamily="18" charset="0"/>
                <a:cs typeface="+mj-cs"/>
              </a:rPr>
              <a:t>layers are </a:t>
            </a:r>
            <a:r>
              <a:rPr lang="en-US" sz="2400" dirty="0">
                <a:latin typeface="Baskerville Old Face" pitchFamily="18" charset="0"/>
                <a:cs typeface="+mj-cs"/>
              </a:rPr>
              <a:t>called the detrusor muscle. At the base of the bladder,</a:t>
            </a:r>
          </a:p>
          <a:p>
            <a:pPr>
              <a:lnSpc>
                <a:spcPct val="150000"/>
              </a:lnSpc>
            </a:pPr>
            <a:r>
              <a:rPr lang="en-US" sz="2400" dirty="0">
                <a:latin typeface="Baskerville Old Face" pitchFamily="18" charset="0"/>
                <a:cs typeface="+mj-cs"/>
              </a:rPr>
              <a:t>the middle circular layer of muscle tissue forms the </a:t>
            </a:r>
            <a:r>
              <a:rPr lang="en-US" sz="2400" dirty="0" smtClean="0">
                <a:latin typeface="Baskerville Old Face" pitchFamily="18" charset="0"/>
                <a:cs typeface="+mj-cs"/>
              </a:rPr>
              <a:t>internal, or involuntary, sphincter</a:t>
            </a:r>
            <a:r>
              <a:rPr lang="en-US" sz="2400" dirty="0">
                <a:latin typeface="Baskerville Old Face" pitchFamily="18" charset="0"/>
                <a:cs typeface="+mj-cs"/>
              </a:rPr>
              <a:t>, which guards the opening </a:t>
            </a:r>
            <a:r>
              <a:rPr lang="en-US" sz="2400" dirty="0" smtClean="0">
                <a:latin typeface="Baskerville Old Face" pitchFamily="18" charset="0"/>
                <a:cs typeface="+mj-cs"/>
              </a:rPr>
              <a:t>between the </a:t>
            </a:r>
            <a:r>
              <a:rPr lang="en-US" sz="2400" dirty="0">
                <a:latin typeface="Baskerville Old Face" pitchFamily="18" charset="0"/>
                <a:cs typeface="+mj-cs"/>
              </a:rPr>
              <a:t>urinary bladder and the urethra. The urethra </a:t>
            </a:r>
            <a:r>
              <a:rPr lang="en-US" sz="2400" dirty="0" smtClean="0">
                <a:latin typeface="Baskerville Old Face" pitchFamily="18" charset="0"/>
                <a:cs typeface="+mj-cs"/>
              </a:rPr>
              <a:t>conveys urine </a:t>
            </a:r>
            <a:r>
              <a:rPr lang="en-US" sz="2400" dirty="0">
                <a:latin typeface="Baskerville Old Face" pitchFamily="18" charset="0"/>
                <a:cs typeface="+mj-cs"/>
              </a:rPr>
              <a:t>from the bladder to the exterior of the body.                                                       </a:t>
            </a:r>
            <a:endParaRPr lang="en-US" sz="2400" dirty="0" smtClean="0">
              <a:latin typeface="Baskerville Old Face" pitchFamily="18" charset="0"/>
              <a:cs typeface="+mj-cs"/>
            </a:endParaRPr>
          </a:p>
          <a:p>
            <a:r>
              <a:rPr lang="en-US" sz="2400" dirty="0" smtClean="0">
                <a:latin typeface="Baskerville Old Face" pitchFamily="18" charset="0"/>
                <a:cs typeface="+mj-cs"/>
              </a:rPr>
              <a:t>                                                                  </a:t>
            </a: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7</a:t>
            </a:r>
            <a:endParaRPr lang="en-US" dirty="0">
              <a:solidFill>
                <a:prstClr val="black"/>
              </a:solidFill>
            </a:endParaRPr>
          </a:p>
        </p:txBody>
      </p:sp>
      <p:sp>
        <p:nvSpPr>
          <p:cNvPr id="7" name="Rectangle 6"/>
          <p:cNvSpPr/>
          <p:nvPr/>
        </p:nvSpPr>
        <p:spPr>
          <a:xfrm>
            <a:off x="385884" y="470644"/>
            <a:ext cx="10650071" cy="4062651"/>
          </a:xfrm>
          <a:prstGeom prst="rect">
            <a:avLst/>
          </a:prstGeom>
        </p:spPr>
        <p:txBody>
          <a:bodyPr wrap="square">
            <a:spAutoFit/>
          </a:bodyPr>
          <a:lstStyle/>
          <a:p>
            <a:pPr>
              <a:lnSpc>
                <a:spcPct val="150000"/>
              </a:lnSpc>
            </a:pPr>
            <a:r>
              <a:rPr lang="en-US" sz="2800" b="1" u="sng" dirty="0">
                <a:solidFill>
                  <a:srgbClr val="0070C0"/>
                </a:solidFill>
                <a:latin typeface="Baskerville Old Face" pitchFamily="18" charset="0"/>
              </a:rPr>
              <a:t>Urethra</a:t>
            </a:r>
          </a:p>
          <a:p>
            <a:pPr marL="342900" indent="-342900">
              <a:lnSpc>
                <a:spcPct val="150000"/>
              </a:lnSpc>
              <a:buFont typeface="Wingdings" pitchFamily="2" charset="2"/>
              <a:buChar char="v"/>
            </a:pPr>
            <a:r>
              <a:rPr lang="en-US" sz="2400" dirty="0">
                <a:latin typeface="Baskerville Old Face" pitchFamily="18" charset="0"/>
              </a:rPr>
              <a:t>The urethra’s function is to transport urine from the </a:t>
            </a:r>
            <a:r>
              <a:rPr lang="en-US" sz="2400" dirty="0" smtClean="0">
                <a:latin typeface="Baskerville Old Face" pitchFamily="18" charset="0"/>
              </a:rPr>
              <a:t>bladder to </a:t>
            </a:r>
            <a:r>
              <a:rPr lang="en-US" sz="2400" dirty="0">
                <a:latin typeface="Baskerville Old Face" pitchFamily="18" charset="0"/>
              </a:rPr>
              <a:t>the exterior of the body</a:t>
            </a:r>
            <a:r>
              <a:rPr lang="en-US" sz="2400" dirty="0" smtClean="0">
                <a:latin typeface="Baskerville Old Face" pitchFamily="18" charset="0"/>
              </a:rPr>
              <a:t>.</a:t>
            </a:r>
          </a:p>
          <a:p>
            <a:pPr marL="342900" indent="-342900">
              <a:lnSpc>
                <a:spcPct val="150000"/>
              </a:lnSpc>
              <a:buFont typeface="Wingdings" pitchFamily="2" charset="2"/>
              <a:buChar char="v"/>
            </a:pPr>
            <a:r>
              <a:rPr lang="en-US" sz="2400" dirty="0" smtClean="0">
                <a:latin typeface="Baskerville Old Face" pitchFamily="18" charset="0"/>
              </a:rPr>
              <a:t> </a:t>
            </a:r>
            <a:r>
              <a:rPr lang="en-US" sz="2400" dirty="0">
                <a:latin typeface="Baskerville Old Face" pitchFamily="18" charset="0"/>
              </a:rPr>
              <a:t>The anatomy of the urethra </a:t>
            </a:r>
            <a:r>
              <a:rPr lang="en-US" sz="2400" dirty="0" smtClean="0">
                <a:latin typeface="Baskerville Old Face" pitchFamily="18" charset="0"/>
              </a:rPr>
              <a:t>differs in </a:t>
            </a:r>
            <a:r>
              <a:rPr lang="en-US" sz="2400" dirty="0">
                <a:latin typeface="Baskerville Old Face" pitchFamily="18" charset="0"/>
              </a:rPr>
              <a:t>males and females. </a:t>
            </a:r>
            <a:endParaRPr lang="en-US" sz="2400" dirty="0" smtClean="0">
              <a:latin typeface="Baskerville Old Face" pitchFamily="18" charset="0"/>
            </a:endParaRPr>
          </a:p>
          <a:p>
            <a:pPr marL="342900" indent="-342900">
              <a:lnSpc>
                <a:spcPct val="150000"/>
              </a:lnSpc>
              <a:buFont typeface="Wingdings" pitchFamily="2" charset="2"/>
              <a:buChar char="v"/>
            </a:pPr>
            <a:r>
              <a:rPr lang="en-US" sz="2400" dirty="0" smtClean="0">
                <a:latin typeface="Baskerville Old Face" pitchFamily="18" charset="0"/>
              </a:rPr>
              <a:t>The </a:t>
            </a:r>
            <a:r>
              <a:rPr lang="en-US" sz="2400" dirty="0">
                <a:latin typeface="Baskerville Old Face" pitchFamily="18" charset="0"/>
              </a:rPr>
              <a:t>male urethra functions in </a:t>
            </a:r>
            <a:r>
              <a:rPr lang="en-US" sz="2400" dirty="0" smtClean="0">
                <a:latin typeface="Baskerville Old Face" pitchFamily="18" charset="0"/>
              </a:rPr>
              <a:t>the excretory </a:t>
            </a:r>
            <a:r>
              <a:rPr lang="en-US" sz="2400" dirty="0">
                <a:latin typeface="Baskerville Old Face" pitchFamily="18" charset="0"/>
              </a:rPr>
              <a:t>system and the reproductive system. It is </a:t>
            </a:r>
            <a:r>
              <a:rPr lang="en-US" sz="2400" dirty="0" smtClean="0">
                <a:latin typeface="Baskerville Old Face" pitchFamily="18" charset="0"/>
              </a:rPr>
              <a:t>about  (</a:t>
            </a:r>
            <a:r>
              <a:rPr lang="en-US" sz="2400" dirty="0">
                <a:latin typeface="Baskerville Old Face" pitchFamily="18" charset="0"/>
              </a:rPr>
              <a:t>13.7 to 16.2 cm) long and consists of </a:t>
            </a:r>
            <a:r>
              <a:rPr lang="en-US" sz="2400" dirty="0" smtClean="0">
                <a:latin typeface="Baskerville Old Face" pitchFamily="18" charset="0"/>
              </a:rPr>
              <a:t>three parts</a:t>
            </a:r>
            <a:r>
              <a:rPr lang="en-US" sz="2400" dirty="0">
                <a:latin typeface="Baskerville Old Face" pitchFamily="18" charset="0"/>
              </a:rPr>
              <a:t>: the prostatic, the membranous, and the cavernous </a:t>
            </a:r>
            <a:r>
              <a:rPr lang="en-US" sz="2400" dirty="0" smtClean="0">
                <a:latin typeface="Baskerville Old Face" pitchFamily="18" charset="0"/>
              </a:rPr>
              <a:t>portions. </a:t>
            </a:r>
            <a:endParaRPr lang="ar-IQ" sz="2400" dirty="0">
              <a:latin typeface="Baskerville Old Face" pitchFamily="18" charset="0"/>
            </a:endParaRP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2810435" y="37337"/>
            <a:ext cx="5809130" cy="73866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ct val="150000"/>
              </a:lnSpc>
            </a:pPr>
            <a:r>
              <a:rPr lang="en-US" sz="2800" b="1" dirty="0" smtClean="0">
                <a:solidFill>
                  <a:prstClr val="black"/>
                </a:solidFill>
                <a:latin typeface="Times New Roman" panose="02020603050405020304" pitchFamily="18" charset="0"/>
                <a:ea typeface="Times New Roman" panose="02020603050405020304" pitchFamily="18" charset="0"/>
              </a:rPr>
              <a:t>Characteristics Of Urine</a:t>
            </a:r>
            <a:endParaRPr lang="en-US" sz="2800" b="1"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411940" y="333221"/>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8</a:t>
            </a:r>
            <a:endParaRPr lang="en-US" dirty="0">
              <a:solidFill>
                <a:prstClr val="black"/>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53698796"/>
              </p:ext>
            </p:extLst>
          </p:nvPr>
        </p:nvGraphicFramePr>
        <p:xfrm>
          <a:off x="776870" y="1224771"/>
          <a:ext cx="10098744" cy="4565472"/>
        </p:xfrm>
        <a:graphic>
          <a:graphicData uri="http://schemas.openxmlformats.org/drawingml/2006/table">
            <a:tbl>
              <a:tblPr rtl="1" firstRow="1" bandRow="1">
                <a:tableStyleId>{5940675A-B579-460E-94D1-54222C63F5DA}</a:tableStyleId>
              </a:tblPr>
              <a:tblGrid>
                <a:gridCol w="8184368"/>
                <a:gridCol w="1914376"/>
              </a:tblGrid>
              <a:tr h="542112">
                <a:tc>
                  <a:txBody>
                    <a:bodyPr/>
                    <a:lstStyle/>
                    <a:p>
                      <a:pPr algn="ctr" rtl="1"/>
                      <a:r>
                        <a:rPr lang="en-US" sz="2400" b="1" dirty="0" smtClean="0"/>
                        <a:t>Normal Findings</a:t>
                      </a:r>
                      <a:endParaRPr lang="ar-IQ" sz="2400" b="1" dirty="0">
                        <a:solidFill>
                          <a:schemeClr val="tx1"/>
                        </a:solidFill>
                        <a:latin typeface="Baskerville Old Face" pitchFamily="18" charset="0"/>
                      </a:endParaRPr>
                    </a:p>
                  </a:txBody>
                  <a:tcPr>
                    <a:solidFill>
                      <a:srgbClr val="FFC000"/>
                    </a:solidFill>
                  </a:tcPr>
                </a:tc>
                <a:tc>
                  <a:txBody>
                    <a:bodyPr/>
                    <a:lstStyle/>
                    <a:p>
                      <a:pPr algn="ctr" rtl="1"/>
                      <a:r>
                        <a:rPr lang="en-US" sz="2400" b="1" dirty="0" smtClean="0"/>
                        <a:t>Characteristic</a:t>
                      </a:r>
                      <a:endParaRPr lang="ar-IQ" sz="2400" b="1" dirty="0">
                        <a:solidFill>
                          <a:schemeClr val="tx1"/>
                        </a:solidFill>
                        <a:latin typeface="Baskerville Old Face" pitchFamily="18" charset="0"/>
                      </a:endParaRPr>
                    </a:p>
                  </a:txBody>
                  <a:tcPr>
                    <a:solidFill>
                      <a:srgbClr val="FFC000"/>
                    </a:solidFill>
                  </a:tcPr>
                </a:tc>
              </a:tr>
              <a:tr h="542112">
                <a:tc>
                  <a:txBody>
                    <a:bodyPr/>
                    <a:lstStyle/>
                    <a:p>
                      <a:pPr algn="l" rtl="0"/>
                      <a:r>
                        <a:rPr lang="en-US" sz="2400" dirty="0" smtClean="0"/>
                        <a:t>A freshly voided specimen is pale yellow, straw-colored, or amber, depending on its concentration.</a:t>
                      </a:r>
                      <a:endParaRPr lang="ar-IQ" sz="2400" dirty="0">
                        <a:latin typeface="Baskerville Old Face" pitchFamily="18" charset="0"/>
                      </a:endParaRPr>
                    </a:p>
                  </a:txBody>
                  <a:tcPr/>
                </a:tc>
                <a:tc>
                  <a:txBody>
                    <a:bodyPr/>
                    <a:lstStyle/>
                    <a:p>
                      <a:pPr algn="l" rtl="1"/>
                      <a:r>
                        <a:rPr lang="en-US" sz="2400" dirty="0" smtClean="0"/>
                        <a:t>1- Color</a:t>
                      </a:r>
                      <a:endParaRPr lang="ar-IQ" sz="2400" dirty="0">
                        <a:latin typeface="Baskerville Old Face" pitchFamily="18" charset="0"/>
                      </a:endParaRPr>
                    </a:p>
                  </a:txBody>
                  <a:tcPr/>
                </a:tc>
              </a:tr>
              <a:tr h="542112">
                <a:tc>
                  <a:txBody>
                    <a:bodyPr/>
                    <a:lstStyle/>
                    <a:p>
                      <a:pPr algn="l" rtl="0"/>
                      <a:r>
                        <a:rPr lang="en-US" sz="2400" dirty="0" smtClean="0"/>
                        <a:t>Normal urine smell is aromatic. As urine stands, it often develops an ammonia odor because of bacterial action.</a:t>
                      </a:r>
                      <a:endParaRPr lang="ar-IQ" sz="2400" dirty="0">
                        <a:latin typeface="Baskerville Old Face" pitchFamily="18" charset="0"/>
                      </a:endParaRPr>
                    </a:p>
                  </a:txBody>
                  <a:tcPr/>
                </a:tc>
                <a:tc>
                  <a:txBody>
                    <a:bodyPr/>
                    <a:lstStyle/>
                    <a:p>
                      <a:pPr algn="l" rtl="1"/>
                      <a:r>
                        <a:rPr lang="en-US" sz="2400" dirty="0" smtClean="0"/>
                        <a:t>2- Odor</a:t>
                      </a:r>
                      <a:endParaRPr lang="ar-IQ" sz="2400" dirty="0">
                        <a:latin typeface="Baskerville Old Face" pitchFamily="18" charset="0"/>
                      </a:endParaRPr>
                    </a:p>
                  </a:txBody>
                  <a:tcPr/>
                </a:tc>
              </a:tr>
              <a:tr h="542112">
                <a:tc>
                  <a:txBody>
                    <a:bodyPr/>
                    <a:lstStyle/>
                    <a:p>
                      <a:pPr algn="l" rtl="1"/>
                      <a:r>
                        <a:rPr lang="en-US" sz="2400" dirty="0" smtClean="0"/>
                        <a:t>Fresh urine should be clear or translucent; as urine stands and cools, it becomes cloudy.</a:t>
                      </a:r>
                      <a:endParaRPr lang="ar-IQ" sz="2400" dirty="0">
                        <a:latin typeface="Baskerville Old Face" pitchFamily="18" charset="0"/>
                      </a:endParaRPr>
                    </a:p>
                  </a:txBody>
                  <a:tcPr/>
                </a:tc>
                <a:tc>
                  <a:txBody>
                    <a:bodyPr/>
                    <a:lstStyle/>
                    <a:p>
                      <a:pPr algn="l" rtl="1"/>
                      <a:r>
                        <a:rPr lang="en-US" sz="2400" dirty="0" smtClean="0"/>
                        <a:t>3- Turbidity</a:t>
                      </a:r>
                      <a:endParaRPr lang="ar-IQ" sz="2400" dirty="0">
                        <a:latin typeface="Baskerville Old Face" pitchFamily="18" charset="0"/>
                      </a:endParaRPr>
                    </a:p>
                  </a:txBody>
                  <a:tcPr/>
                </a:tc>
              </a:tr>
              <a:tr h="542112">
                <a:tc>
                  <a:txBody>
                    <a:bodyPr/>
                    <a:lstStyle/>
                    <a:p>
                      <a:pPr algn="l" rtl="0"/>
                      <a:r>
                        <a:rPr lang="en-US" sz="2400" dirty="0" smtClean="0"/>
                        <a:t>The normal pH is about 6.0, with a range of 4.6 to 8. (Urine alkalinity or acidity may be promoted</a:t>
                      </a:r>
                      <a:r>
                        <a:rPr lang="en-US" sz="2400" baseline="0" dirty="0" smtClean="0"/>
                        <a:t> </a:t>
                      </a:r>
                      <a:r>
                        <a:rPr lang="en-US" sz="2400" dirty="0" smtClean="0"/>
                        <a:t>through diet to inhibit bacterial growth</a:t>
                      </a:r>
                      <a:r>
                        <a:rPr lang="en-US" sz="2400" baseline="0" dirty="0" smtClean="0"/>
                        <a:t> </a:t>
                      </a:r>
                      <a:r>
                        <a:rPr lang="en-US" sz="2400" dirty="0" smtClean="0"/>
                        <a:t>or urinary stone development or to facilitate</a:t>
                      </a:r>
                      <a:r>
                        <a:rPr lang="en-US" sz="2400" baseline="0" dirty="0" smtClean="0"/>
                        <a:t> </a:t>
                      </a:r>
                      <a:r>
                        <a:rPr lang="en-US" sz="2400" dirty="0" smtClean="0"/>
                        <a:t>the therapeutic activity of certain medications.)</a:t>
                      </a:r>
                      <a:endParaRPr lang="ar-IQ" sz="2400" dirty="0">
                        <a:latin typeface="Baskerville Old Face" pitchFamily="18" charset="0"/>
                      </a:endParaRPr>
                    </a:p>
                  </a:txBody>
                  <a:tcPr/>
                </a:tc>
                <a:tc>
                  <a:txBody>
                    <a:bodyPr/>
                    <a:lstStyle/>
                    <a:p>
                      <a:pPr algn="l" rtl="1"/>
                      <a:r>
                        <a:rPr lang="en-US" sz="2400" dirty="0" smtClean="0"/>
                        <a:t>4- pH</a:t>
                      </a:r>
                      <a:endParaRPr lang="ar-IQ" sz="2400" dirty="0">
                        <a:latin typeface="Baskerville Old Face" pitchFamily="18" charset="0"/>
                      </a:endParaRPr>
                    </a:p>
                  </a:txBody>
                  <a:tcPr/>
                </a:tc>
              </a:tr>
            </a:tbl>
          </a:graphicData>
        </a:graphic>
      </p:graphicFrame>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9</a:t>
            </a:r>
            <a:endParaRPr lang="en-US"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4051860350"/>
              </p:ext>
            </p:extLst>
          </p:nvPr>
        </p:nvGraphicFramePr>
        <p:xfrm>
          <a:off x="218209" y="409020"/>
          <a:ext cx="10817746" cy="5648187"/>
        </p:xfrm>
        <a:graphic>
          <a:graphicData uri="http://schemas.openxmlformats.org/drawingml/2006/table">
            <a:tbl>
              <a:tblPr rtl="1" firstRow="1" bandRow="1">
                <a:tableStyleId>{5940675A-B579-460E-94D1-54222C63F5DA}</a:tableStyleId>
              </a:tblPr>
              <a:tblGrid>
                <a:gridCol w="7596564"/>
                <a:gridCol w="3221182"/>
              </a:tblGrid>
              <a:tr h="588507">
                <a:tc>
                  <a:txBody>
                    <a:bodyPr/>
                    <a:lstStyle/>
                    <a:p>
                      <a:pPr algn="ctr" rtl="1"/>
                      <a:r>
                        <a:rPr lang="en-US" sz="2800" b="1" dirty="0" smtClean="0"/>
                        <a:t>Normal Findings</a:t>
                      </a:r>
                      <a:endParaRPr lang="ar-IQ" sz="2800" b="1" dirty="0">
                        <a:solidFill>
                          <a:schemeClr val="tx1"/>
                        </a:solidFill>
                        <a:latin typeface="Baskerville Old Face" pitchFamily="18" charset="0"/>
                      </a:endParaRPr>
                    </a:p>
                  </a:txBody>
                  <a:tcPr>
                    <a:solidFill>
                      <a:srgbClr val="FFC000"/>
                    </a:solidFill>
                  </a:tcPr>
                </a:tc>
                <a:tc>
                  <a:txBody>
                    <a:bodyPr/>
                    <a:lstStyle/>
                    <a:p>
                      <a:pPr algn="ctr" rtl="1"/>
                      <a:r>
                        <a:rPr lang="en-US" sz="2800" b="1" dirty="0" smtClean="0"/>
                        <a:t>Characteristic</a:t>
                      </a:r>
                      <a:endParaRPr lang="ar-IQ" sz="2800" b="1" dirty="0">
                        <a:solidFill>
                          <a:schemeClr val="tx1"/>
                        </a:solidFill>
                        <a:latin typeface="Baskerville Old Face" pitchFamily="18" charset="0"/>
                      </a:endParaRPr>
                    </a:p>
                  </a:txBody>
                  <a:tcPr>
                    <a:solidFill>
                      <a:srgbClr val="FFC000"/>
                    </a:solidFill>
                  </a:tcPr>
                </a:tc>
              </a:tr>
              <a:tr h="535034">
                <a:tc>
                  <a:txBody>
                    <a:bodyPr/>
                    <a:lstStyle/>
                    <a:p>
                      <a:pPr algn="l" rtl="0"/>
                      <a:r>
                        <a:rPr lang="en-US" sz="3200" dirty="0" smtClean="0"/>
                        <a:t>This is a measure of the concentration of dissolved</a:t>
                      </a:r>
                      <a:r>
                        <a:rPr lang="en-US" sz="3200" baseline="0" dirty="0" smtClean="0"/>
                        <a:t> </a:t>
                      </a:r>
                      <a:r>
                        <a:rPr lang="en-US" sz="3200" dirty="0" smtClean="0"/>
                        <a:t>solids in the urine. The normal range is 1.015 to 1.025. </a:t>
                      </a:r>
                      <a:endParaRPr lang="ar-IQ" sz="3200" dirty="0">
                        <a:latin typeface="Baskerville Old Face" pitchFamily="18" charset="0"/>
                      </a:endParaRPr>
                    </a:p>
                  </a:txBody>
                  <a:tcPr/>
                </a:tc>
                <a:tc>
                  <a:txBody>
                    <a:bodyPr/>
                    <a:lstStyle/>
                    <a:p>
                      <a:pPr algn="l" rtl="0"/>
                      <a:r>
                        <a:rPr lang="en-US" sz="3200" dirty="0" smtClean="0"/>
                        <a:t>5- Specific gravity</a:t>
                      </a:r>
                      <a:endParaRPr lang="ar-IQ" sz="3200" dirty="0">
                        <a:latin typeface="Baskerville Old Face" pitchFamily="18" charset="0"/>
                      </a:endParaRPr>
                    </a:p>
                  </a:txBody>
                  <a:tcPr/>
                </a:tc>
              </a:tr>
              <a:tr h="2500203">
                <a:tc>
                  <a:txBody>
                    <a:bodyPr/>
                    <a:lstStyle/>
                    <a:p>
                      <a:pPr algn="l" rtl="0"/>
                      <a:r>
                        <a:rPr lang="en-US" sz="3200" b="1" dirty="0" smtClean="0">
                          <a:solidFill>
                            <a:srgbClr val="FF0000"/>
                          </a:solidFill>
                        </a:rPr>
                        <a:t>Organic constituents </a:t>
                      </a:r>
                      <a:r>
                        <a:rPr lang="en-US" sz="3200" dirty="0" smtClean="0"/>
                        <a:t>of urine include urea, uric acid, creatinine, </a:t>
                      </a:r>
                      <a:r>
                        <a:rPr lang="en-US" sz="3200" dirty="0" err="1" smtClean="0"/>
                        <a:t>hippuric</a:t>
                      </a:r>
                      <a:r>
                        <a:rPr lang="en-US" sz="3200" dirty="0" smtClean="0"/>
                        <a:t> acid, </a:t>
                      </a:r>
                      <a:r>
                        <a:rPr lang="en-US" sz="3200" dirty="0" err="1" smtClean="0"/>
                        <a:t>indican</a:t>
                      </a:r>
                      <a:r>
                        <a:rPr lang="en-US" sz="3200" dirty="0" smtClean="0"/>
                        <a:t>, </a:t>
                      </a:r>
                      <a:r>
                        <a:rPr lang="en-US" sz="3200" dirty="0" err="1" smtClean="0"/>
                        <a:t>urene</a:t>
                      </a:r>
                      <a:r>
                        <a:rPr lang="en-US" sz="3200" dirty="0" smtClean="0"/>
                        <a:t> pigments, and undetermined nitrogen. </a:t>
                      </a:r>
                    </a:p>
                    <a:p>
                      <a:pPr algn="l" rtl="0"/>
                      <a:r>
                        <a:rPr lang="en-US" sz="3200" b="1" dirty="0" smtClean="0">
                          <a:solidFill>
                            <a:srgbClr val="FF0000"/>
                          </a:solidFill>
                        </a:rPr>
                        <a:t>Inorganic constituents </a:t>
                      </a:r>
                      <a:r>
                        <a:rPr lang="en-US" sz="3200" dirty="0" smtClean="0"/>
                        <a:t>are ammonia, sodium, chloride, traces of iron, phosphorus, sulfur, potassium, and calcium.</a:t>
                      </a:r>
                      <a:endParaRPr lang="ar-IQ" sz="3200" dirty="0">
                        <a:latin typeface="Baskerville Old Face" pitchFamily="18" charset="0"/>
                      </a:endParaRPr>
                    </a:p>
                  </a:txBody>
                  <a:tcPr/>
                </a:tc>
                <a:tc>
                  <a:txBody>
                    <a:bodyPr/>
                    <a:lstStyle/>
                    <a:p>
                      <a:pPr algn="l" rtl="0"/>
                      <a:r>
                        <a:rPr lang="en-US" sz="3200" dirty="0" smtClean="0"/>
                        <a:t>6- Constituents</a:t>
                      </a:r>
                      <a:endParaRPr lang="ar-IQ" sz="3200" dirty="0">
                        <a:latin typeface="Baskerville Old Face" pitchFamily="18" charset="0"/>
                      </a:endParaRPr>
                    </a:p>
                  </a:txBody>
                  <a:tcPr/>
                </a:tc>
              </a:tr>
            </a:tbl>
          </a:graphicData>
        </a:graphic>
      </p:graphicFrame>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emplate>
  <TotalTime>4028</TotalTime>
  <Words>1974</Words>
  <Application>Microsoft Office PowerPoint</Application>
  <PresentationFormat>Custom</PresentationFormat>
  <Paragraphs>258</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Adjacency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Constipation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Auday Basheer</dc:creator>
  <cp:lastModifiedBy>Maher</cp:lastModifiedBy>
  <cp:revision>325</cp:revision>
  <cp:lastPrinted>2020-10-04T08:00:53Z</cp:lastPrinted>
  <dcterms:created xsi:type="dcterms:W3CDTF">2019-08-09T19:43:06Z</dcterms:created>
  <dcterms:modified xsi:type="dcterms:W3CDTF">2024-01-01T16:30:45Z</dcterms:modified>
</cp:coreProperties>
</file>